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7" r:id="rId3"/>
    <p:sldId id="261" r:id="rId4"/>
    <p:sldId id="260" r:id="rId5"/>
    <p:sldId id="263" r:id="rId6"/>
    <p:sldId id="274" r:id="rId7"/>
    <p:sldId id="259" r:id="rId8"/>
    <p:sldId id="268" r:id="rId9"/>
    <p:sldId id="269" r:id="rId10"/>
    <p:sldId id="270" r:id="rId11"/>
    <p:sldId id="264" r:id="rId12"/>
    <p:sldId id="271" r:id="rId13"/>
    <p:sldId id="272" r:id="rId14"/>
    <p:sldId id="265" r:id="rId15"/>
    <p:sldId id="275" r:id="rId16"/>
    <p:sldId id="276" r:id="rId17"/>
    <p:sldId id="273" r:id="rId18"/>
    <p:sldId id="277" r:id="rId19"/>
    <p:sldId id="27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6586" autoAdjust="0"/>
  </p:normalViewPr>
  <p:slideViewPr>
    <p:cSldViewPr snapToGrid="0">
      <p:cViewPr varScale="1">
        <p:scale>
          <a:sx n="118" d="100"/>
          <a:sy n="118" d="100"/>
        </p:scale>
        <p:origin x="1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26330-A124-4984-938C-AF17E845563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DA60E-9217-4F85-8DBE-B9C1FE230DC0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67228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DA60E-9217-4F85-8DBE-B9C1FE230DC0}" type="slidenum">
              <a:rPr lang="en-CA" smtClean="0"/>
              <a:t>12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1771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DA60E-9217-4F85-8DBE-B9C1FE230DC0}" type="slidenum">
              <a:rPr lang="en-CA" smtClean="0"/>
              <a:t>13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9679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Run two demonstrations:</a:t>
            </a:r>
          </a:p>
          <a:p>
            <a:endParaRPr lang="en-CA" dirty="0" smtClean="0"/>
          </a:p>
          <a:p>
            <a:pPr marL="228600" indent="-228600">
              <a:buAutoNum type="arabicParenR"/>
            </a:pPr>
            <a:r>
              <a:rPr lang="en-CA" baseline="0" dirty="0" smtClean="0"/>
              <a:t>Pass by value (pass a variable as an argument, and copy it to a function; only the </a:t>
            </a:r>
            <a:r>
              <a:rPr lang="en-CA" i="1" baseline="0" dirty="0" smtClean="0"/>
              <a:t>copy</a:t>
            </a:r>
            <a:r>
              <a:rPr lang="en-CA" baseline="0" dirty="0" smtClean="0"/>
              <a:t> is modified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CA" baseline="0" dirty="0" smtClean="0"/>
              <a:t>Two volunteers needed</a:t>
            </a:r>
          </a:p>
          <a:p>
            <a:pPr marL="228600" lvl="0" indent="-228600">
              <a:buAutoNum type="arabicParenR"/>
            </a:pPr>
            <a:r>
              <a:rPr lang="en-CA" baseline="0" dirty="0" smtClean="0"/>
              <a:t>Pass by reference (pass a pointer as an argument, and copy it to a function; now the </a:t>
            </a:r>
            <a:r>
              <a:rPr lang="en-CA" i="1" baseline="0" dirty="0" smtClean="0"/>
              <a:t>original</a:t>
            </a:r>
            <a:r>
              <a:rPr lang="en-CA" baseline="0" dirty="0" smtClean="0"/>
              <a:t> variable is modified)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CA" baseline="0" dirty="0" smtClean="0"/>
              <a:t>Three volunteers needed (keep the original variable the same)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DA60E-9217-4F85-8DBE-B9C1FE230DC0}" type="slidenum">
              <a:rPr lang="en-CA" smtClean="0"/>
              <a:t>14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32198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8166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199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3400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4252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0250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7055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895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7596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4033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8307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41413" y="1440383"/>
            <a:ext cx="9905998" cy="4350818"/>
          </a:xfrm>
        </p:spPr>
        <p:txBody>
          <a:bodyPr anchor="t"/>
          <a:lstStyle>
            <a:lvl1pPr>
              <a:defRPr strike="noStrike" cap="none" baseline="0">
                <a:latin typeface="Calibri" panose="020F0502020204030204" pitchFamily="34" charset="0"/>
              </a:defRPr>
            </a:lvl1pPr>
            <a:lvl2pPr>
              <a:defRPr strike="noStrike" cap="none">
                <a:latin typeface="Calibri" panose="020F0502020204030204" pitchFamily="34" charset="0"/>
              </a:defRPr>
            </a:lvl2pPr>
            <a:lvl3pPr>
              <a:defRPr strike="noStrike" cap="none">
                <a:latin typeface="Calibri" panose="020F0502020204030204" pitchFamily="34" charset="0"/>
              </a:defRPr>
            </a:lvl3pPr>
            <a:lvl4pPr>
              <a:defRPr strike="noStrike" cap="none">
                <a:latin typeface="Calibri" panose="020F0502020204030204" pitchFamily="34" charset="0"/>
              </a:defRPr>
            </a:lvl4pPr>
            <a:lvl5pPr>
              <a:defRPr strike="noStrike" cap="none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049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5826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3056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0400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8532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3803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7271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7100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1979A48F-7AA6-4B63-9E52-18B1DA81187D}" type="datetimeFigureOut">
              <a:rPr lang="en-CA" smtClean="0"/>
              <a:t>22-Aug-2015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E0A801F3-2D2B-4EE0-BE02-4610219B467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30855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en.cppreference.com/w/c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groups.google.com/forum/#!forum/calgary-public-library-coderdojo-summer-201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cap="none" dirty="0"/>
              <a:t>CoderDojo – Week </a:t>
            </a:r>
            <a:r>
              <a:rPr lang="en-CA" cap="none" dirty="0" smtClean="0"/>
              <a:t>6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Constants, Casting, Scope, and Pointers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8723289" y="6082879"/>
            <a:ext cx="3339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Created by </a:t>
            </a:r>
            <a:r>
              <a:rPr lang="en-US" b="1" dirty="0" err="1" smtClean="0"/>
              <a:t>Aneeq</a:t>
            </a:r>
            <a:r>
              <a:rPr lang="en-US" b="1" dirty="0" smtClean="0"/>
              <a:t> </a:t>
            </a:r>
            <a:r>
              <a:rPr lang="en-US" b="1" dirty="0" err="1" smtClean="0"/>
              <a:t>Qayyum</a:t>
            </a:r>
            <a:endParaRPr lang="en-US" b="1" dirty="0" smtClean="0"/>
          </a:p>
          <a:p>
            <a:pPr algn="r"/>
            <a:r>
              <a:rPr lang="en-US" b="1" dirty="0" smtClean="0"/>
              <a:t>August </a:t>
            </a:r>
            <a:r>
              <a:rPr lang="en-US" b="1" dirty="0" smtClean="0"/>
              <a:t>22</a:t>
            </a:r>
            <a:r>
              <a:rPr lang="en-US" b="1" baseline="30000" dirty="0" smtClean="0"/>
              <a:t>nd</a:t>
            </a:r>
            <a:r>
              <a:rPr lang="en-US" b="1" dirty="0" smtClean="0"/>
              <a:t>, </a:t>
            </a:r>
            <a:r>
              <a:rPr lang="en-US" b="1" dirty="0" smtClean="0"/>
              <a:t>2015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508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Try this #3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2"/>
            <a:ext cx="9905998" cy="473384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CA" sz="3600" dirty="0" smtClean="0">
                <a:solidFill>
                  <a:schemeClr val="tx1">
                    <a:lumMod val="85000"/>
                  </a:schemeClr>
                </a:solidFill>
              </a:rPr>
              <a:t>Copy the following code into eclipse; try to predict what will happen before you run it:</a:t>
            </a:r>
          </a:p>
          <a:p>
            <a:pPr marL="0" indent="0">
              <a:buNone/>
            </a:pPr>
            <a:endParaRPr lang="en-CA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#include</a:t>
            </a:r>
            <a:r>
              <a:rPr lang="en-CA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rgbClr val="2A00FF"/>
                </a:solidFill>
                <a:latin typeface="Courier New" panose="02070309020205020404" pitchFamily="49" charset="0"/>
              </a:rPr>
              <a:t>&lt;stdio.h&gt;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urier New" panose="02070309020205020404" pitchFamily="49" charset="0"/>
              </a:rPr>
              <a:t>#</a:t>
            </a: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include</a:t>
            </a:r>
            <a:r>
              <a:rPr lang="en-CA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rgbClr val="2A00FF"/>
                </a:solidFill>
                <a:latin typeface="Courier New" panose="02070309020205020404" pitchFamily="49" charset="0"/>
              </a:rPr>
              <a:t>&lt;stdlib.h&gt;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urier New" panose="02070309020205020404" pitchFamily="49" charset="0"/>
              </a:rPr>
              <a:t>int</a:t>
            </a:r>
            <a:r>
              <a:rPr lang="en-CA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myVar = 10;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void</a:t>
            </a:r>
            <a:r>
              <a:rPr lang="en-CA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changeValue() 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myVar </a:t>
            </a:r>
            <a:r>
              <a:rPr lang="en-CA" dirty="0">
                <a:solidFill>
                  <a:schemeClr val="tx1"/>
                </a:solidFill>
                <a:latin typeface="Courier New" panose="02070309020205020404" pitchFamily="49" charset="0"/>
              </a:rPr>
              <a:t>+= 50;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urier New" panose="02070309020205020404" pitchFamily="49" charset="0"/>
              </a:rPr>
              <a:t>	printf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urier New" panose="02070309020205020404" pitchFamily="49" charset="0"/>
              </a:rPr>
              <a:t>"In function: %i\n\n"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, myVar);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chemeClr val="tx1"/>
                </a:solidFill>
                <a:latin typeface="Courier New" panose="02070309020205020404" pitchFamily="49" charset="0"/>
              </a:rPr>
              <a:t>}</a:t>
            </a:r>
            <a:r>
              <a:rPr lang="en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3F7F5F"/>
                </a:solidFill>
                <a:latin typeface="Courier New" panose="02070309020205020404" pitchFamily="49" charset="0"/>
              </a:rPr>
              <a:t>/* changeValue </a:t>
            </a:r>
            <a:r>
              <a:rPr lang="en-CA" dirty="0" smtClean="0">
                <a:solidFill>
                  <a:srgbClr val="3F7F5F"/>
                </a:solidFill>
                <a:latin typeface="Courier New" panose="02070309020205020404" pitchFamily="49" charset="0"/>
              </a:rPr>
              <a:t>*/</a:t>
            </a: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 smtClean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int</a:t>
            </a:r>
            <a:r>
              <a:rPr lang="en-CA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main(</a:t>
            </a: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void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urier New" panose="02070309020205020404" pitchFamily="49" charset="0"/>
              </a:rPr>
              <a:t>	printf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urier New" panose="02070309020205020404" pitchFamily="49" charset="0"/>
              </a:rPr>
              <a:t>"Before function: %i\n\n"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, myVar</a:t>
            </a:r>
            <a:r>
              <a:rPr lang="en-C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changeValue();</a:t>
            </a:r>
            <a:endParaRPr lang="en-CA" dirty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urier New" panose="02070309020205020404" pitchFamily="49" charset="0"/>
              </a:rPr>
              <a:t>	printf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urier New" panose="02070309020205020404" pitchFamily="49" charset="0"/>
              </a:rPr>
              <a:t>"After function: %</a:t>
            </a:r>
            <a:r>
              <a:rPr lang="en-CA" b="1" dirty="0" smtClean="0">
                <a:solidFill>
                  <a:srgbClr val="2A00FF"/>
                </a:solidFill>
                <a:latin typeface="Courier New" panose="02070309020205020404" pitchFamily="49" charset="0"/>
              </a:rPr>
              <a:t>i\n\n"</a:t>
            </a:r>
            <a:r>
              <a:rPr lang="en-C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, myVar);</a:t>
            </a:r>
            <a:endParaRPr lang="en-CA" b="1" dirty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urier New" panose="02070309020205020404" pitchFamily="49" charset="0"/>
              </a:rPr>
              <a:t>	return</a:t>
            </a:r>
            <a:r>
              <a:rPr lang="en-C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EXIT_SUCCESS;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}</a:t>
            </a:r>
            <a:r>
              <a:rPr lang="en-CA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3F7F5F"/>
                </a:solidFill>
                <a:latin typeface="Courier New" panose="02070309020205020404" pitchFamily="49" charset="0"/>
              </a:rPr>
              <a:t>/* main */</a:t>
            </a:r>
            <a:endParaRPr lang="en-CA" dirty="0">
              <a:solidFill>
                <a:srgbClr val="3F7F5F"/>
              </a:solidFill>
              <a:latin typeface="Consolas" panose="020B06090202040302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411" y="4711201"/>
            <a:ext cx="1080000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748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Pointers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Yes! We found that removing the local copy of the variable solves our problem</a:t>
            </a:r>
          </a:p>
          <a:p>
            <a:pPr lvl="1"/>
            <a:r>
              <a:rPr lang="en-CA" dirty="0" smtClean="0"/>
              <a:t>But, as we already discussed, it is not good practice to use a global variable when you could use a local one instead</a:t>
            </a:r>
          </a:p>
          <a:p>
            <a:pPr lvl="1"/>
            <a:r>
              <a:rPr lang="en-CA" b="1" u="sng" dirty="0" smtClean="0">
                <a:solidFill>
                  <a:schemeClr val="tx1"/>
                </a:solidFill>
              </a:rPr>
              <a:t>Question</a:t>
            </a:r>
            <a:r>
              <a:rPr lang="en-CA" b="1" dirty="0" smtClean="0">
                <a:solidFill>
                  <a:schemeClr val="tx1"/>
                </a:solidFill>
              </a:rPr>
              <a:t>:</a:t>
            </a:r>
            <a:r>
              <a:rPr lang="en-CA" b="1" dirty="0" smtClean="0"/>
              <a:t> </a:t>
            </a:r>
            <a:r>
              <a:rPr lang="en-CA" dirty="0" smtClean="0"/>
              <a:t>Is there a better way to solve this problem?</a:t>
            </a:r>
          </a:p>
          <a:p>
            <a:r>
              <a:rPr lang="en-CA" dirty="0" smtClean="0"/>
              <a:t>We could use a </a:t>
            </a:r>
            <a:r>
              <a:rPr lang="en-CA" i="1" dirty="0" smtClean="0">
                <a:solidFill>
                  <a:srgbClr val="FFFF00"/>
                </a:solidFill>
              </a:rPr>
              <a:t>pointer</a:t>
            </a:r>
          </a:p>
          <a:p>
            <a:pPr lvl="1"/>
            <a:r>
              <a:rPr lang="en-CA" dirty="0" smtClean="0"/>
              <a:t>This is a new data type that can only hold addresses</a:t>
            </a:r>
          </a:p>
          <a:p>
            <a:pPr lvl="1"/>
            <a:r>
              <a:rPr lang="en-CA" dirty="0" smtClean="0"/>
              <a:t>Effectively, it “points” to a location in memory</a:t>
            </a:r>
          </a:p>
        </p:txBody>
      </p:sp>
    </p:spTree>
    <p:extLst>
      <p:ext uri="{BB962C8B-B14F-4D97-AF65-F5344CB8AC3E}">
        <p14:creationId xmlns:p14="http://schemas.microsoft.com/office/powerpoint/2010/main" val="14501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Pointers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10090332" cy="4350818"/>
          </a:xfrm>
        </p:spPr>
        <p:txBody>
          <a:bodyPr/>
          <a:lstStyle/>
          <a:p>
            <a:r>
              <a:rPr lang="en-CA" dirty="0" smtClean="0"/>
              <a:t>We create pointers the same way we create normal variables, except we put an asterisk (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CA" dirty="0" smtClean="0"/>
              <a:t>) after the data type</a:t>
            </a:r>
          </a:p>
          <a:p>
            <a:pPr lvl="1"/>
            <a:r>
              <a:rPr lang="en-CA" dirty="0" smtClean="0"/>
              <a:t>For example, we can create a pointer to an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/>
              <a:t> variable by writing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int*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myPointer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1"/>
            <a:r>
              <a:rPr lang="en-CA" b="1" u="sng" dirty="0" smtClean="0">
                <a:solidFill>
                  <a:schemeClr val="tx1"/>
                </a:solidFill>
                <a:cs typeface="Courier New" panose="02070309020205020404" pitchFamily="49" charset="0"/>
              </a:rPr>
              <a:t>NOTE</a:t>
            </a:r>
            <a:r>
              <a:rPr lang="en-CA" b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:</a:t>
            </a:r>
            <a:r>
              <a:rPr lang="en-CA" dirty="0" smtClean="0">
                <a:cs typeface="Courier New" panose="02070309020205020404" pitchFamily="49" charset="0"/>
              </a:rPr>
              <a:t> To refer to a pointer after declaring it, we must use the asterisk before its name!</a:t>
            </a:r>
          </a:p>
          <a:p>
            <a:r>
              <a:rPr lang="en-CA" dirty="0" smtClean="0">
                <a:cs typeface="Courier New" panose="02070309020205020404" pitchFamily="49" charset="0"/>
              </a:rPr>
              <a:t>Remember, pointers can only store memory addresses</a:t>
            </a:r>
          </a:p>
          <a:p>
            <a:pPr lvl="1"/>
            <a:r>
              <a:rPr lang="en-CA" dirty="0" smtClean="0">
                <a:cs typeface="Courier New" panose="02070309020205020404" pitchFamily="49" charset="0"/>
              </a:rPr>
              <a:t>To assign an address, we use the ampersand character (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CA" dirty="0" smtClean="0">
                <a:cs typeface="Courier New" panose="02070309020205020404" pitchFamily="49" charset="0"/>
              </a:rPr>
              <a:t>) before the variable name</a:t>
            </a:r>
          </a:p>
          <a:p>
            <a:pPr lvl="1"/>
            <a:r>
              <a:rPr lang="en-CA" dirty="0" smtClean="0">
                <a:cs typeface="Courier New" panose="02070309020205020404" pitchFamily="49" charset="0"/>
              </a:rPr>
              <a:t>For example, to assign the location of a variable named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myInt</a:t>
            </a:r>
            <a:r>
              <a:rPr lang="en-CA" dirty="0" smtClean="0">
                <a:cs typeface="Courier New" panose="02070309020205020404" pitchFamily="49" charset="0"/>
              </a:rPr>
              <a:t> to the pointer above, we would write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myPointer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CA" b="1" u="sng" dirty="0" smtClean="0">
                <a:solidFill>
                  <a:schemeClr val="tx1"/>
                </a:solidFill>
                <a:cs typeface="Courier New" panose="02070309020205020404" pitchFamily="49" charset="0"/>
              </a:rPr>
              <a:t>NOTE</a:t>
            </a:r>
            <a:r>
              <a:rPr lang="en-CA" b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:</a:t>
            </a:r>
            <a:r>
              <a:rPr lang="en-CA" dirty="0" smtClean="0">
                <a:cs typeface="Courier New" panose="02070309020205020404" pitchFamily="49" charset="0"/>
              </a:rPr>
              <a:t> You can also have a pointer to a pointer (called a </a:t>
            </a:r>
            <a:r>
              <a:rPr lang="en-CA" i="1" dirty="0" smtClean="0">
                <a:solidFill>
                  <a:srgbClr val="FFFF00"/>
                </a:solidFill>
                <a:cs typeface="Courier New" panose="02070309020205020404" pitchFamily="49" charset="0"/>
              </a:rPr>
              <a:t>multilevel pointer</a:t>
            </a:r>
            <a:r>
              <a:rPr lang="en-CA" dirty="0" smtClean="0"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CA" dirty="0" smtClean="0">
                <a:cs typeface="Courier New" panose="02070309020205020404" pitchFamily="49" charset="0"/>
              </a:rPr>
              <a:t>This would be declared with two asterisks (for example,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float**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longPointer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en-CA" dirty="0" smtClean="0">
                <a:cs typeface="Courier New" panose="02070309020205020404" pitchFamily="49" charset="0"/>
              </a:rPr>
              <a:t>)</a:t>
            </a:r>
            <a:endParaRPr lang="en-CA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33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Pointers	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Back to our problem</a:t>
            </a:r>
          </a:p>
          <a:p>
            <a:pPr lvl="1"/>
            <a:r>
              <a:rPr lang="en-CA" dirty="0" smtClean="0"/>
              <a:t>Why did the code in the first “Try This” slide fail?</a:t>
            </a:r>
          </a:p>
          <a:p>
            <a:pPr lvl="1"/>
            <a:r>
              <a:rPr lang="en-CA" dirty="0" smtClean="0"/>
              <a:t>This is due to the way the computer handles functions</a:t>
            </a:r>
          </a:p>
          <a:p>
            <a:r>
              <a:rPr lang="en-CA" dirty="0" smtClean="0"/>
              <a:t>When </a:t>
            </a:r>
            <a:r>
              <a:rPr lang="en-CA" dirty="0"/>
              <a:t>arguments are passed to a function, their values are </a:t>
            </a:r>
            <a:r>
              <a:rPr lang="en-CA" i="1" dirty="0"/>
              <a:t>copied</a:t>
            </a:r>
            <a:r>
              <a:rPr lang="en-CA" dirty="0"/>
              <a:t> to a new location in memory</a:t>
            </a:r>
          </a:p>
          <a:p>
            <a:pPr lvl="1"/>
            <a:r>
              <a:rPr lang="en-CA" dirty="0"/>
              <a:t>So, the original function (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en-CA" dirty="0"/>
              <a:t>, in this case) is working with a </a:t>
            </a:r>
            <a:r>
              <a:rPr lang="en-CA" i="1" dirty="0"/>
              <a:t>completely different</a:t>
            </a:r>
            <a:r>
              <a:rPr lang="en-CA" dirty="0"/>
              <a:t> variable than the function that it calls (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changeValue</a:t>
            </a:r>
            <a:r>
              <a:rPr lang="en-CA" dirty="0"/>
              <a:t>, in this case)</a:t>
            </a:r>
          </a:p>
          <a:p>
            <a:pPr lvl="1"/>
            <a:r>
              <a:rPr lang="en-CA" dirty="0"/>
              <a:t>Each copy of the 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</a:t>
            </a:r>
            <a:r>
              <a:rPr lang="en-CA" dirty="0"/>
              <a:t> variable is in a </a:t>
            </a:r>
            <a:r>
              <a:rPr lang="en-CA" b="1" dirty="0"/>
              <a:t>different spot</a:t>
            </a:r>
            <a:r>
              <a:rPr lang="en-CA" dirty="0"/>
              <a:t> in the computer’s memory</a:t>
            </a:r>
          </a:p>
          <a:p>
            <a:r>
              <a:rPr lang="en-CA" dirty="0" smtClean="0"/>
              <a:t>This is why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</a:t>
            </a:r>
            <a:r>
              <a:rPr lang="en-CA" dirty="0" smtClean="0"/>
              <a:t> updated </a:t>
            </a:r>
            <a:r>
              <a:rPr lang="en-CA" i="1" dirty="0" smtClean="0"/>
              <a:t>inside</a:t>
            </a:r>
            <a:r>
              <a:rPr lang="en-CA" dirty="0" smtClean="0"/>
              <a:t> the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changeValue</a:t>
            </a:r>
            <a:r>
              <a:rPr lang="en-CA" dirty="0" smtClean="0"/>
              <a:t> function, but not </a:t>
            </a:r>
            <a:r>
              <a:rPr lang="en-CA" i="1" dirty="0" smtClean="0"/>
              <a:t>outside</a:t>
            </a:r>
            <a:r>
              <a:rPr lang="en-CA" dirty="0" smtClean="0"/>
              <a:t> of it</a:t>
            </a:r>
          </a:p>
          <a:p>
            <a:pPr lvl="1"/>
            <a:r>
              <a:rPr lang="en-CA" dirty="0" smtClean="0"/>
              <a:t>So, with the knowledge we have now, how can we fix this?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6466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Pointer Demonstration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CA" dirty="0" smtClean="0"/>
              <a:t>Pass by </a:t>
            </a:r>
            <a:r>
              <a:rPr lang="en-CA" i="1" dirty="0" smtClean="0"/>
              <a:t>value</a:t>
            </a:r>
          </a:p>
          <a:p>
            <a:pPr marL="457200" indent="-457200">
              <a:buFont typeface="+mj-lt"/>
              <a:buAutoNum type="arabicParenR"/>
            </a:pPr>
            <a:r>
              <a:rPr lang="en-CA" dirty="0" smtClean="0"/>
              <a:t>Pass by </a:t>
            </a:r>
            <a:r>
              <a:rPr lang="en-CA" i="1" dirty="0" smtClean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92465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Try this </a:t>
            </a:r>
            <a:r>
              <a:rPr lang="en-CA" dirty="0" smtClean="0"/>
              <a:t>#4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2"/>
            <a:ext cx="9905998" cy="507370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CA" sz="2900" dirty="0" smtClean="0">
                <a:solidFill>
                  <a:schemeClr val="tx1">
                    <a:lumMod val="85000"/>
                  </a:schemeClr>
                </a:solidFill>
              </a:rPr>
              <a:t>Copy the following code into eclipse; try to predict what will happen before you run it:</a:t>
            </a:r>
          </a:p>
          <a:p>
            <a:pPr marL="0" indent="0">
              <a:buNone/>
            </a:pPr>
            <a:endParaRPr lang="en-CA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nsolas" panose="020B0609020204030204" pitchFamily="49" charset="0"/>
              </a:rPr>
              <a:t>#include</a:t>
            </a:r>
            <a:r>
              <a:rPr lang="en-CA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rgbClr val="2A00FF"/>
                </a:solidFill>
                <a:latin typeface="Consolas" panose="020B0609020204030204" pitchFamily="49" charset="0"/>
              </a:rPr>
              <a:t>&lt;stdio.h&gt;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nsolas" panose="020B0609020204030204" pitchFamily="49" charset="0"/>
              </a:rPr>
              <a:t>#include</a:t>
            </a:r>
            <a:r>
              <a:rPr lang="en-CA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rgbClr val="2A00FF"/>
                </a:solidFill>
                <a:latin typeface="Consolas" panose="020B0609020204030204" pitchFamily="49" charset="0"/>
              </a:rPr>
              <a:t>&lt;stdlib.h&gt;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en-CA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changeValue(</a:t>
            </a:r>
            <a:r>
              <a:rPr lang="en-CA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* myVar)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en-CA" dirty="0" smtClean="0">
                <a:solidFill>
                  <a:schemeClr val="tx1"/>
                </a:solidFill>
                <a:latin typeface="Consolas" panose="020B0609020204030204" pitchFamily="49" charset="0"/>
              </a:rPr>
              <a:t>*</a:t>
            </a:r>
            <a:r>
              <a:rPr lang="en-CA" dirty="0">
                <a:solidFill>
                  <a:schemeClr val="tx1"/>
                </a:solidFill>
                <a:latin typeface="Consolas" panose="020B0609020204030204" pitchFamily="49" charset="0"/>
              </a:rPr>
              <a:t>myVar += 50;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nsolas" panose="020B0609020204030204" pitchFamily="49" charset="0"/>
              </a:rPr>
              <a:t>	printf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nsolas" panose="020B0609020204030204" pitchFamily="49" charset="0"/>
              </a:rPr>
              <a:t>"In function: %i\n\n"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, *myVar);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  <a:r>
              <a:rPr lang="en-CA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dirty="0">
                <a:solidFill>
                  <a:srgbClr val="3F7F5F"/>
                </a:solidFill>
                <a:latin typeface="Consolas" panose="020B0609020204030204" pitchFamily="49" charset="0"/>
              </a:rPr>
              <a:t>/* changeValue */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 smtClean="0">
                <a:solidFill>
                  <a:schemeClr val="tx1"/>
                </a:solidFill>
                <a:latin typeface="Consolas" panose="020B0609020204030204" pitchFamily="49" charset="0"/>
              </a:rPr>
              <a:t>main(</a:t>
            </a:r>
            <a:r>
              <a:rPr lang="en-CA" b="1" dirty="0" smtClean="0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nsolas" panose="020B0609020204030204" pitchFamily="49" charset="0"/>
              </a:rPr>
              <a:t>	int</a:t>
            </a:r>
            <a:r>
              <a:rPr lang="en-CA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myVar = 10;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nsolas" panose="020B0609020204030204" pitchFamily="49" charset="0"/>
              </a:rPr>
              <a:t>	int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* myPointer = &amp;myVar;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nsolas" panose="020B0609020204030204" pitchFamily="49" charset="0"/>
              </a:rPr>
              <a:t>	printf</a:t>
            </a:r>
            <a:r>
              <a:rPr lang="en-CA" b="1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nsolas" panose="020B0609020204030204" pitchFamily="49" charset="0"/>
              </a:rPr>
              <a:t>"Before function: %i\n\n"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, myVar);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en-CA" dirty="0" smtClean="0">
                <a:solidFill>
                  <a:schemeClr val="tx1"/>
                </a:solidFill>
                <a:latin typeface="Consolas" panose="020B0609020204030204" pitchFamily="49" charset="0"/>
              </a:rPr>
              <a:t>changeValue(myPointer</a:t>
            </a:r>
            <a:r>
              <a:rPr lang="en-CA" dirty="0">
                <a:solidFill>
                  <a:schemeClr val="tx1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nsolas" panose="020B0609020204030204" pitchFamily="49" charset="0"/>
              </a:rPr>
              <a:t>	printf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nsolas" panose="020B0609020204030204" pitchFamily="49" charset="0"/>
              </a:rPr>
              <a:t>"After function: %i\n\n"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, myVar);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nsolas" panose="020B0609020204030204" pitchFamily="49" charset="0"/>
              </a:rPr>
              <a:t>	return</a:t>
            </a:r>
            <a:r>
              <a:rPr lang="en-CA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EXIT_SUCCESS;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  <a:r>
              <a:rPr lang="en-CA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dirty="0">
                <a:solidFill>
                  <a:srgbClr val="3F7F5F"/>
                </a:solidFill>
                <a:latin typeface="Consolas" panose="020B0609020204030204" pitchFamily="49" charset="0"/>
              </a:rPr>
              <a:t>/* main </a:t>
            </a:r>
            <a:r>
              <a:rPr lang="en-CA" dirty="0" smtClean="0">
                <a:solidFill>
                  <a:srgbClr val="3F7F5F"/>
                </a:solidFill>
                <a:latin typeface="Consolas" panose="020B0609020204030204" pitchFamily="49" charset="0"/>
              </a:rPr>
              <a:t>*/</a:t>
            </a:r>
            <a:endParaRPr lang="en-CA" dirty="0">
              <a:solidFill>
                <a:srgbClr val="3F7F5F"/>
              </a:solidFill>
              <a:latin typeface="Consolas" panose="020B06090202040302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411" y="4711201"/>
            <a:ext cx="1080000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128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Pointers	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10049872" cy="4350818"/>
          </a:xfrm>
        </p:spPr>
        <p:txBody>
          <a:bodyPr/>
          <a:lstStyle/>
          <a:p>
            <a:r>
              <a:rPr lang="en-CA" dirty="0" smtClean="0"/>
              <a:t>We did it!</a:t>
            </a:r>
          </a:p>
          <a:p>
            <a:pPr lvl="1"/>
            <a:r>
              <a:rPr lang="en-CA" dirty="0" smtClean="0"/>
              <a:t>Passing pointers as arguments to modify variables in a calling function is the best way to do things</a:t>
            </a:r>
          </a:p>
          <a:p>
            <a:pPr lvl="1"/>
            <a:r>
              <a:rPr lang="en-CA" dirty="0" smtClean="0"/>
              <a:t>Using this method, we could easily change several variables in a function</a:t>
            </a:r>
          </a:p>
          <a:p>
            <a:pPr lvl="2"/>
            <a:r>
              <a:rPr lang="en-CA" dirty="0" smtClean="0"/>
              <a:t>This is more versatile than using a </a:t>
            </a:r>
            <a:r>
              <a:rPr lang="en-CA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CA" dirty="0" smtClean="0"/>
              <a:t> statement, which can only pass a single variable back to the function that called 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1821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User Input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2"/>
            <a:ext cx="9905998" cy="5178903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There is another built in function called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scanf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CA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CA" dirty="0" smtClean="0"/>
              <a:t>This takes input from the user and stores it in a variable</a:t>
            </a:r>
          </a:p>
          <a:p>
            <a:pPr lvl="1"/>
            <a:r>
              <a:rPr lang="en-CA" dirty="0" smtClean="0"/>
              <a:t>Like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CA" dirty="0" smtClean="0"/>
              <a:t>, you must use format specifiers to indicate the data type</a:t>
            </a:r>
          </a:p>
          <a:p>
            <a:pPr lvl="1"/>
            <a:r>
              <a:rPr lang="en-CA" dirty="0" smtClean="0"/>
              <a:t>However, </a:t>
            </a:r>
            <a:r>
              <a:rPr lang="en-CA" i="1" dirty="0" smtClean="0"/>
              <a:t>unlike</a:t>
            </a:r>
            <a:r>
              <a:rPr lang="en-CA" dirty="0" smtClean="0"/>
              <a:t>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CA" dirty="0" smtClean="0"/>
              <a:t>, you must pass the </a:t>
            </a:r>
            <a:r>
              <a:rPr lang="en-CA" i="1" dirty="0" smtClean="0"/>
              <a:t>address</a:t>
            </a:r>
            <a:r>
              <a:rPr lang="en-CA" dirty="0" smtClean="0"/>
              <a:t> of the variable to this function</a:t>
            </a:r>
          </a:p>
          <a:p>
            <a:pPr lvl="2"/>
            <a:r>
              <a:rPr lang="en-CA" dirty="0" smtClean="0"/>
              <a:t>The computer will assign whatever you input to this address, which is also the location of the variable</a:t>
            </a:r>
          </a:p>
          <a:p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inputNum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 0;</a:t>
            </a:r>
          </a:p>
          <a:p>
            <a:pPr indent="-1905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("Enter a number: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indent="-19050">
              <a:buNone/>
            </a:pP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indent="-1905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fflush</a:t>
            </a:r>
            <a:r>
              <a:rPr lang="en-CA" dirty="0" smtClean="0">
                <a:solidFill>
                  <a:schemeClr val="tx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(stdout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indent="-1905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scanf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("%f", </a:t>
            </a:r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inputNum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indent="-19050">
              <a:buNone/>
            </a:pPr>
            <a:endParaRPr lang="en-CA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indent="-19050">
              <a:buNone/>
            </a:pP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CA" dirty="0">
                <a:latin typeface="Courier New" panose="02070309020205020404" pitchFamily="49" charset="0"/>
                <a:cs typeface="Courier New" panose="02070309020205020404" pitchFamily="49" charset="0"/>
              </a:rPr>
              <a:t>("Your number was %f", </a:t>
            </a:r>
            <a:r>
              <a:rPr lang="en-CA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inputNum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indent="-19050">
              <a:buNone/>
            </a:pPr>
            <a:r>
              <a:rPr lang="en-CA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This will output whatever number you enter into it</a:t>
            </a:r>
          </a:p>
        </p:txBody>
      </p:sp>
    </p:spTree>
    <p:extLst>
      <p:ext uri="{BB962C8B-B14F-4D97-AF65-F5344CB8AC3E}">
        <p14:creationId xmlns:p14="http://schemas.microsoft.com/office/powerpoint/2010/main" val="404272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What’s Next</a:t>
            </a:r>
            <a:endParaRPr lang="en-CA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9905998" cy="5146534"/>
          </a:xfrm>
        </p:spPr>
        <p:txBody>
          <a:bodyPr>
            <a:normAutofit/>
          </a:bodyPr>
          <a:lstStyle/>
          <a:p>
            <a:r>
              <a:rPr lang="en-CA" dirty="0" smtClean="0"/>
              <a:t>We’ve learned quite a bit these past few weeks, but there is much more to cover!</a:t>
            </a:r>
          </a:p>
          <a:p>
            <a:pPr lvl="1"/>
            <a:r>
              <a:rPr lang="en-CA" dirty="0" smtClean="0"/>
              <a:t>Nobody can remember everything about a programming language, so programmers use </a:t>
            </a:r>
            <a:r>
              <a:rPr lang="en-CA" i="1" dirty="0" smtClean="0">
                <a:solidFill>
                  <a:srgbClr val="FFFF00"/>
                </a:solidFill>
              </a:rPr>
              <a:t>documentation</a:t>
            </a:r>
            <a:r>
              <a:rPr lang="en-CA" dirty="0" smtClean="0"/>
              <a:t> to keep track of things</a:t>
            </a:r>
          </a:p>
          <a:p>
            <a:pPr lvl="2"/>
            <a:r>
              <a:rPr lang="en-CA" dirty="0" smtClean="0"/>
              <a:t>Documentation is a collection of instructions specifying the syntax of a language, as well as how to use its built in functions</a:t>
            </a:r>
          </a:p>
          <a:p>
            <a:pPr lvl="2"/>
            <a:r>
              <a:rPr lang="en-CA" dirty="0" smtClean="0"/>
              <a:t>A good source for documentation for the C language can be found here: </a:t>
            </a:r>
            <a:r>
              <a:rPr lang="en-CA" dirty="0" smtClean="0">
                <a:hlinkClick r:id="rId2"/>
              </a:rPr>
              <a:t>http</a:t>
            </a:r>
            <a:r>
              <a:rPr lang="en-CA" dirty="0">
                <a:hlinkClick r:id="rId2"/>
              </a:rPr>
              <a:t>://</a:t>
            </a:r>
            <a:r>
              <a:rPr lang="en-CA" dirty="0" smtClean="0">
                <a:hlinkClick r:id="rId2"/>
              </a:rPr>
              <a:t>en.cppreference.com/w/c</a:t>
            </a:r>
            <a:endParaRPr lang="en-CA" dirty="0" smtClean="0"/>
          </a:p>
          <a:p>
            <a:pPr lvl="1"/>
            <a:r>
              <a:rPr lang="en-CA" dirty="0" smtClean="0"/>
              <a:t>Remember, Google is your friend!</a:t>
            </a:r>
          </a:p>
          <a:p>
            <a:pPr lvl="2"/>
            <a:r>
              <a:rPr lang="en-CA" dirty="0" smtClean="0"/>
              <a:t>Instead of searching through documentation, you can usually find the answers to your problems with a simple Google search</a:t>
            </a:r>
          </a:p>
          <a:p>
            <a:r>
              <a:rPr lang="en-CA" dirty="0" smtClean="0"/>
              <a:t>We’ve learned a lot about how to actually write code, but not much about common programming problems that we would actually encounter</a:t>
            </a:r>
          </a:p>
          <a:p>
            <a:pPr lvl="1"/>
            <a:r>
              <a:rPr lang="en-CA" dirty="0" smtClean="0"/>
              <a:t>You can research </a:t>
            </a:r>
            <a:r>
              <a:rPr lang="en-CA" i="1" dirty="0" smtClean="0">
                <a:solidFill>
                  <a:srgbClr val="FFFF00"/>
                </a:solidFill>
              </a:rPr>
              <a:t>algorithms</a:t>
            </a:r>
            <a:r>
              <a:rPr lang="en-CA" dirty="0" smtClean="0"/>
              <a:t> to find out more about how to write code for specific scenarios (for example, there are algorithms for searching, sorting, pattern matching, hashing, graphing, data compression / decompression, encoding / decoding, and many more)</a:t>
            </a:r>
          </a:p>
        </p:txBody>
      </p:sp>
    </p:spTree>
    <p:extLst>
      <p:ext uri="{BB962C8B-B14F-4D97-AF65-F5344CB8AC3E}">
        <p14:creationId xmlns:p14="http://schemas.microsoft.com/office/powerpoint/2010/main" val="353395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Thank YOU!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We hope you had fun at the CoderDojo program, and that you will continue to learn more about programming on your own</a:t>
            </a:r>
          </a:p>
          <a:p>
            <a:r>
              <a:rPr lang="en-CA" dirty="0" smtClean="0"/>
              <a:t>If you have any questions, you can ask them on our new Google groups page</a:t>
            </a:r>
          </a:p>
          <a:p>
            <a:pPr lvl="1"/>
            <a:r>
              <a:rPr lang="en-CA" dirty="0">
                <a:hlinkClick r:id="rId2"/>
              </a:rPr>
              <a:t>https://groups.google.com/forum/#!</a:t>
            </a:r>
            <a:r>
              <a:rPr lang="en-CA" dirty="0" smtClean="0">
                <a:hlinkClick r:id="rId2"/>
              </a:rPr>
              <a:t>forum/calgary-public-library-coderdojo-summer-2015</a:t>
            </a:r>
            <a:endParaRPr lang="en-CA" dirty="0" smtClean="0"/>
          </a:p>
          <a:p>
            <a:r>
              <a:rPr lang="en-CA" dirty="0" smtClean="0"/>
              <a:t>Thank you all for attending this program, and best of luck in the future!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4371976"/>
            <a:ext cx="2905125" cy="14192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565" y="4371809"/>
            <a:ext cx="5018845" cy="141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78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Constants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3"/>
            <a:ext cx="10535394" cy="4350818"/>
          </a:xfrm>
        </p:spPr>
        <p:txBody>
          <a:bodyPr/>
          <a:lstStyle/>
          <a:p>
            <a:r>
              <a:rPr lang="en-CA" dirty="0" smtClean="0"/>
              <a:t>Sometimes, you want to have a value in your program that never changes</a:t>
            </a:r>
          </a:p>
          <a:p>
            <a:pPr lvl="1"/>
            <a:r>
              <a:rPr lang="en-CA" dirty="0" smtClean="0"/>
              <a:t>You can define </a:t>
            </a:r>
            <a:r>
              <a:rPr lang="en-CA" i="1" dirty="0" smtClean="0">
                <a:solidFill>
                  <a:srgbClr val="FFFF00"/>
                </a:solidFill>
              </a:rPr>
              <a:t>constants</a:t>
            </a:r>
            <a:r>
              <a:rPr lang="en-CA" dirty="0" smtClean="0"/>
              <a:t> to achieve this</a:t>
            </a:r>
          </a:p>
          <a:p>
            <a:r>
              <a:rPr lang="en-CA" dirty="0" smtClean="0"/>
              <a:t>To create a constant, use the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</a:t>
            </a:r>
            <a:r>
              <a:rPr lang="en-CA" dirty="0" smtClean="0"/>
              <a:t> directive</a:t>
            </a:r>
          </a:p>
          <a:p>
            <a:pPr lvl="1"/>
            <a:r>
              <a:rPr lang="en-CA" dirty="0" smtClean="0"/>
              <a:t>All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</a:t>
            </a:r>
            <a:r>
              <a:rPr lang="en-CA" dirty="0" smtClean="0"/>
              <a:t> directives must be written at the top of your program, under the </a:t>
            </a:r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include</a:t>
            </a:r>
            <a:r>
              <a:rPr lang="en-CA" dirty="0" smtClean="0"/>
              <a:t> statements</a:t>
            </a:r>
          </a:p>
          <a:p>
            <a:pPr lvl="1"/>
            <a:r>
              <a:rPr lang="en-CA" dirty="0" smtClean="0"/>
              <a:t>Constants are usually written entirely in CAPITALS to distinguish them from regular variables</a:t>
            </a:r>
          </a:p>
          <a:p>
            <a:pPr lvl="1"/>
            <a:r>
              <a:rPr lang="en-CA" dirty="0" smtClean="0"/>
              <a:t>For example, to create a constant called “DEGREES_IN_CIRCLE” with the value 360, you would write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DEGREES_IN_CIRCLE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360</a:t>
            </a:r>
          </a:p>
          <a:p>
            <a:pPr lvl="1"/>
            <a:r>
              <a:rPr lang="en-CA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EXIT_SUCCESS</a:t>
            </a:r>
            <a:r>
              <a:rPr lang="en-CA" dirty="0" smtClean="0">
                <a:cs typeface="Courier New" panose="02070309020205020404" pitchFamily="49" charset="0"/>
              </a:rPr>
              <a:t> is a predefined constant with a value of 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2"/>
            <a:r>
              <a:rPr lang="en-CA" dirty="0" smtClean="0">
                <a:cs typeface="Courier New" panose="02070309020205020404" pitchFamily="49" charset="0"/>
              </a:rPr>
              <a:t>This would be declared as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EXIT_SUCCESS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</a:t>
            </a:r>
          </a:p>
          <a:p>
            <a:pPr lvl="1"/>
            <a:r>
              <a:rPr lang="en-CA" b="1" u="sng" dirty="0" smtClean="0">
                <a:solidFill>
                  <a:schemeClr val="tx1"/>
                </a:solidFill>
                <a:cs typeface="Courier New" panose="02070309020205020404" pitchFamily="49" charset="0"/>
              </a:rPr>
              <a:t>NOTE</a:t>
            </a:r>
            <a:r>
              <a:rPr lang="en-CA" b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:</a:t>
            </a:r>
            <a:r>
              <a:rPr lang="en-CA" dirty="0" smtClean="0">
                <a:cs typeface="Courier New" panose="02070309020205020404" pitchFamily="49" charset="0"/>
              </a:rPr>
              <a:t> Unlike most of your code, do </a:t>
            </a:r>
            <a:r>
              <a:rPr lang="en-CA" i="1" dirty="0" smtClean="0">
                <a:cs typeface="Courier New" panose="02070309020205020404" pitchFamily="49" charset="0"/>
              </a:rPr>
              <a:t>not</a:t>
            </a:r>
            <a:r>
              <a:rPr lang="en-CA" dirty="0" smtClean="0">
                <a:cs typeface="Courier New" panose="02070309020205020404" pitchFamily="49" charset="0"/>
              </a:rPr>
              <a:t> put a semicolon at the end of an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#include</a:t>
            </a:r>
            <a:r>
              <a:rPr lang="en-CA" dirty="0" smtClean="0">
                <a:cs typeface="Courier New" panose="02070309020205020404" pitchFamily="49" charset="0"/>
              </a:rPr>
              <a:t> or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</a:t>
            </a:r>
            <a:r>
              <a:rPr lang="en-CA" dirty="0" smtClean="0">
                <a:cs typeface="Courier New" panose="02070309020205020404" pitchFamily="49" charset="0"/>
              </a:rPr>
              <a:t> directive!</a:t>
            </a:r>
            <a:endParaRPr lang="en-CA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37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Casting Values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When you declare a variable, you must give it a data type, which does not change</a:t>
            </a:r>
          </a:p>
          <a:p>
            <a:r>
              <a:rPr lang="en-CA" dirty="0" smtClean="0"/>
              <a:t>But, you can temporarily convert a data type into another by </a:t>
            </a:r>
            <a:r>
              <a:rPr lang="en-CA" i="1" dirty="0" smtClean="0">
                <a:solidFill>
                  <a:srgbClr val="FFFF00"/>
                </a:solidFill>
              </a:rPr>
              <a:t>casting</a:t>
            </a:r>
            <a:r>
              <a:rPr lang="en-CA" dirty="0" smtClean="0"/>
              <a:t> the value</a:t>
            </a:r>
          </a:p>
          <a:p>
            <a:pPr lvl="1"/>
            <a:r>
              <a:rPr lang="en-CA" dirty="0" smtClean="0"/>
              <a:t>Casting is done by writing the data type you are converting </a:t>
            </a:r>
            <a:r>
              <a:rPr lang="en-CA" i="1" dirty="0" smtClean="0"/>
              <a:t>to</a:t>
            </a:r>
            <a:r>
              <a:rPr lang="en-CA" dirty="0" smtClean="0"/>
              <a:t> in brackets before using a variable</a:t>
            </a:r>
          </a:p>
          <a:p>
            <a:pPr lvl="1"/>
            <a:r>
              <a:rPr lang="en-CA" dirty="0" smtClean="0"/>
              <a:t>For example, to convert an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CA" dirty="0" smtClean="0"/>
              <a:t> to a 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/>
              <a:t>, we would write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(</a:t>
            </a:r>
            <a:r>
              <a:rPr lang="en-CA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myInt</a:t>
            </a:r>
            <a:r>
              <a:rPr lang="en-C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CA" b="1" u="sng" dirty="0" smtClean="0">
                <a:solidFill>
                  <a:schemeClr val="tx1"/>
                </a:solidFill>
                <a:cs typeface="Courier New" panose="02070309020205020404" pitchFamily="49" charset="0"/>
              </a:rPr>
              <a:t>Question</a:t>
            </a:r>
            <a:r>
              <a:rPr lang="en-CA" b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:</a:t>
            </a:r>
            <a:r>
              <a:rPr lang="en-CA" dirty="0" smtClean="0">
                <a:cs typeface="Courier New" panose="02070309020205020404" pitchFamily="49" charset="0"/>
              </a:rPr>
              <a:t> Will your programs still work without casting?</a:t>
            </a:r>
          </a:p>
        </p:txBody>
      </p:sp>
    </p:spTree>
    <p:extLst>
      <p:ext uri="{BB962C8B-B14F-4D97-AF65-F5344CB8AC3E}">
        <p14:creationId xmlns:p14="http://schemas.microsoft.com/office/powerpoint/2010/main" val="41863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Memory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When computers store variables, they record two main things</a:t>
            </a:r>
          </a:p>
          <a:p>
            <a:pPr lvl="1"/>
            <a:r>
              <a:rPr lang="en-CA" dirty="0" smtClean="0"/>
              <a:t>The variable type</a:t>
            </a:r>
          </a:p>
          <a:p>
            <a:pPr lvl="2"/>
            <a:r>
              <a:rPr lang="en-CA" dirty="0" smtClean="0"/>
              <a:t>This determines the amount of memory </a:t>
            </a:r>
            <a:r>
              <a:rPr lang="en-CA" i="1" dirty="0" smtClean="0">
                <a:solidFill>
                  <a:srgbClr val="FFFF00"/>
                </a:solidFill>
              </a:rPr>
              <a:t>allocated</a:t>
            </a:r>
            <a:r>
              <a:rPr lang="en-CA" dirty="0" smtClean="0"/>
              <a:t> (or set aside) for the variable</a:t>
            </a:r>
          </a:p>
          <a:p>
            <a:pPr lvl="1"/>
            <a:r>
              <a:rPr lang="en-CA" dirty="0" smtClean="0"/>
              <a:t>The </a:t>
            </a:r>
            <a:r>
              <a:rPr lang="en-CA" i="1" dirty="0" smtClean="0">
                <a:solidFill>
                  <a:srgbClr val="FFFF00"/>
                </a:solidFill>
              </a:rPr>
              <a:t>address</a:t>
            </a:r>
            <a:r>
              <a:rPr lang="en-CA" dirty="0" smtClean="0"/>
              <a:t> (or location) of the variable in the computer’s memory (RAM)</a:t>
            </a:r>
          </a:p>
          <a:p>
            <a:pPr lvl="2"/>
            <a:r>
              <a:rPr lang="en-CA" dirty="0" smtClean="0"/>
              <a:t>Interestingly, the </a:t>
            </a:r>
            <a:r>
              <a:rPr lang="en-CA" i="1" dirty="0" smtClean="0"/>
              <a:t>name</a:t>
            </a:r>
            <a:r>
              <a:rPr lang="en-CA" dirty="0" smtClean="0"/>
              <a:t> of the variable is discarded when the program is compiled</a:t>
            </a:r>
          </a:p>
          <a:p>
            <a:pPr lvl="2"/>
            <a:r>
              <a:rPr lang="en-CA" dirty="0" smtClean="0"/>
              <a:t>Addresses are stored in hexadecimal format, which is a number system, just like binary</a:t>
            </a:r>
          </a:p>
          <a:p>
            <a:r>
              <a:rPr lang="en-CA" dirty="0" smtClean="0"/>
              <a:t>When a function is complete, or a variable set to </a:t>
            </a:r>
            <a:r>
              <a:rPr lang="en-CA" i="1" dirty="0" smtClean="0">
                <a:solidFill>
                  <a:srgbClr val="FFFF00"/>
                </a:solidFill>
              </a:rPr>
              <a:t>null</a:t>
            </a:r>
            <a:r>
              <a:rPr lang="en-CA" dirty="0" smtClean="0"/>
              <a:t>, the computer will automatically erase it from memory</a:t>
            </a:r>
          </a:p>
          <a:p>
            <a:pPr lvl="1"/>
            <a:r>
              <a:rPr lang="en-CA" dirty="0" smtClean="0"/>
              <a:t>This is called </a:t>
            </a:r>
            <a:r>
              <a:rPr lang="en-CA" i="1" dirty="0" smtClean="0">
                <a:solidFill>
                  <a:srgbClr val="FFFF00"/>
                </a:solidFill>
              </a:rPr>
              <a:t>garbage collection</a:t>
            </a:r>
            <a:r>
              <a:rPr lang="en-CA" dirty="0" smtClean="0"/>
              <a:t>, and is useful to keep the memory usage of your program low</a:t>
            </a:r>
          </a:p>
          <a:p>
            <a:pPr lvl="1"/>
            <a:r>
              <a:rPr lang="en-CA" dirty="0" smtClean="0"/>
              <a:t>Null is a special value that indicates an intentional lack of data in a variable</a:t>
            </a:r>
          </a:p>
        </p:txBody>
      </p:sp>
    </p:spTree>
    <p:extLst>
      <p:ext uri="{BB962C8B-B14F-4D97-AF65-F5344CB8AC3E}">
        <p14:creationId xmlns:p14="http://schemas.microsoft.com/office/powerpoint/2010/main" val="278402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Try this #1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2"/>
            <a:ext cx="9905998" cy="515462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CA" sz="2900" dirty="0" smtClean="0">
                <a:solidFill>
                  <a:schemeClr val="tx1">
                    <a:lumMod val="85000"/>
                  </a:schemeClr>
                </a:solidFill>
              </a:rPr>
              <a:t>Copy the following code into eclipse; try to predict what will happen before you run it:</a:t>
            </a:r>
          </a:p>
          <a:p>
            <a:pPr marL="0" indent="0">
              <a:buNone/>
            </a:pPr>
            <a:endParaRPr lang="en-CA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nsolas" panose="020B0609020204030204" pitchFamily="49" charset="0"/>
              </a:rPr>
              <a:t>#include</a:t>
            </a:r>
            <a:r>
              <a:rPr lang="en-CA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rgbClr val="2A00FF"/>
                </a:solidFill>
                <a:latin typeface="Consolas" panose="020B0609020204030204" pitchFamily="49" charset="0"/>
              </a:rPr>
              <a:t>&lt;stdio.h&gt;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nsolas" panose="020B0609020204030204" pitchFamily="49" charset="0"/>
              </a:rPr>
              <a:t>#include</a:t>
            </a:r>
            <a:r>
              <a:rPr lang="en-CA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rgbClr val="2A00FF"/>
                </a:solidFill>
                <a:latin typeface="Consolas" panose="020B0609020204030204" pitchFamily="49" charset="0"/>
              </a:rPr>
              <a:t>&lt;</a:t>
            </a:r>
            <a:r>
              <a:rPr lang="en-CA" b="1" dirty="0" smtClean="0">
                <a:solidFill>
                  <a:srgbClr val="2A00FF"/>
                </a:solidFill>
                <a:latin typeface="Consolas" panose="020B0609020204030204" pitchFamily="49" charset="0"/>
              </a:rPr>
              <a:t>stdlib.h&gt;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 smtClean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en-CA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changeValue(</a:t>
            </a:r>
            <a:r>
              <a:rPr lang="en-CA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myVar) </a:t>
            </a:r>
            <a:r>
              <a:rPr lang="en-CA" b="1" dirty="0" smtClean="0">
                <a:solidFill>
                  <a:schemeClr val="tx1"/>
                </a:solidFill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en-CA" dirty="0" smtClean="0">
                <a:solidFill>
                  <a:schemeClr val="tx1"/>
                </a:solidFill>
                <a:latin typeface="Consolas" panose="020B0609020204030204" pitchFamily="49" charset="0"/>
              </a:rPr>
              <a:t>myVar </a:t>
            </a:r>
            <a:r>
              <a:rPr lang="en-CA" dirty="0">
                <a:solidFill>
                  <a:schemeClr val="tx1"/>
                </a:solidFill>
                <a:latin typeface="Consolas" panose="020B0609020204030204" pitchFamily="49" charset="0"/>
              </a:rPr>
              <a:t>+= 50</a:t>
            </a:r>
            <a:r>
              <a:rPr lang="en-CA" dirty="0" smtClean="0">
                <a:solidFill>
                  <a:schemeClr val="tx1"/>
                </a:solidFill>
                <a:latin typeface="Consolas" panose="020B0609020204030204" pitchFamily="49" charset="0"/>
              </a:rPr>
              <a:t>;</a:t>
            </a:r>
            <a:endParaRPr lang="en-CA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nsolas" panose="020B0609020204030204" pitchFamily="49" charset="0"/>
              </a:rPr>
              <a:t>	printf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nsolas" panose="020B0609020204030204" pitchFamily="49" charset="0"/>
              </a:rPr>
              <a:t>"In function: %i\n\n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", myVar</a:t>
            </a:r>
            <a:r>
              <a:rPr lang="en-CA" b="1" dirty="0" smtClean="0">
                <a:solidFill>
                  <a:schemeClr val="tx1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chemeClr val="tx1"/>
                </a:solidFill>
                <a:latin typeface="Consolas" panose="020B0609020204030204" pitchFamily="49" charset="0"/>
              </a:rPr>
              <a:t>} </a:t>
            </a:r>
            <a:r>
              <a:rPr lang="en-CA" dirty="0" smtClean="0">
                <a:solidFill>
                  <a:srgbClr val="3F7F5F"/>
                </a:solidFill>
                <a:latin typeface="Consolas" panose="020B0609020204030204" pitchFamily="49" charset="0"/>
              </a:rPr>
              <a:t>/* </a:t>
            </a:r>
            <a:r>
              <a:rPr lang="en-CA" dirty="0">
                <a:solidFill>
                  <a:srgbClr val="3F7F5F"/>
                </a:solidFill>
                <a:latin typeface="Consolas" panose="020B0609020204030204" pitchFamily="49" charset="0"/>
              </a:rPr>
              <a:t>changeValue </a:t>
            </a:r>
            <a:r>
              <a:rPr lang="en-CA" dirty="0" smtClean="0">
                <a:solidFill>
                  <a:srgbClr val="3F7F5F"/>
                </a:solidFill>
                <a:latin typeface="Consolas" panose="020B0609020204030204" pitchFamily="49" charset="0"/>
              </a:rPr>
              <a:t>*/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 smtClean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main(</a:t>
            </a:r>
            <a:r>
              <a:rPr lang="en-CA" b="1" dirty="0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) </a:t>
            </a:r>
            <a:r>
              <a:rPr lang="en-CA" b="1" dirty="0" smtClean="0">
                <a:solidFill>
                  <a:schemeClr val="tx1"/>
                </a:solidFill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nsolas" panose="020B0609020204030204" pitchFamily="49" charset="0"/>
              </a:rPr>
              <a:t>	int</a:t>
            </a:r>
            <a:r>
              <a:rPr lang="en-CA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 smtClean="0">
                <a:solidFill>
                  <a:schemeClr val="tx1"/>
                </a:solidFill>
                <a:latin typeface="Consolas" panose="020B0609020204030204" pitchFamily="49" charset="0"/>
              </a:rPr>
              <a:t>myVar 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= 10</a:t>
            </a:r>
            <a:r>
              <a:rPr lang="en-CA" b="1" dirty="0" smtClean="0">
                <a:solidFill>
                  <a:schemeClr val="tx1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nsolas" panose="020B0609020204030204" pitchFamily="49" charset="0"/>
              </a:rPr>
              <a:t>	printf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nsolas" panose="020B0609020204030204" pitchFamily="49" charset="0"/>
              </a:rPr>
              <a:t>"Before function: %i\n\n"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, myVar</a:t>
            </a:r>
            <a:r>
              <a:rPr lang="en-CA" b="1" dirty="0" smtClean="0">
                <a:solidFill>
                  <a:schemeClr val="tx1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chemeClr val="tx1"/>
                </a:solidFill>
                <a:latin typeface="Consolas" panose="020B0609020204030204" pitchFamily="49" charset="0"/>
              </a:rPr>
              <a:t>	changeValue(myVar);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nsolas" panose="020B0609020204030204" pitchFamily="49" charset="0"/>
              </a:rPr>
              <a:t>	printf</a:t>
            </a:r>
            <a:r>
              <a:rPr lang="en-CA" b="1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nsolas" panose="020B0609020204030204" pitchFamily="49" charset="0"/>
              </a:rPr>
              <a:t>"After function: %i\n\n"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, myVar</a:t>
            </a:r>
            <a:r>
              <a:rPr lang="en-CA" b="1" dirty="0" smtClean="0">
                <a:solidFill>
                  <a:schemeClr val="tx1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nsolas" panose="020B0609020204030204" pitchFamily="49" charset="0"/>
              </a:rPr>
              <a:t>	return</a:t>
            </a:r>
            <a:r>
              <a:rPr lang="en-CA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nsolas" panose="020B0609020204030204" pitchFamily="49" charset="0"/>
              </a:rPr>
              <a:t>EXIT_SUCCESS</a:t>
            </a:r>
            <a:r>
              <a:rPr lang="en-CA" b="1" dirty="0" smtClean="0">
                <a:solidFill>
                  <a:schemeClr val="tx1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dirty="0" smtClean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  <a:r>
              <a:rPr lang="en-CA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dirty="0">
                <a:solidFill>
                  <a:srgbClr val="3F7F5F"/>
                </a:solidFill>
                <a:latin typeface="Consolas" panose="020B0609020204030204" pitchFamily="49" charset="0"/>
              </a:rPr>
              <a:t>/* main </a:t>
            </a:r>
            <a:r>
              <a:rPr lang="en-CA" dirty="0" smtClean="0">
                <a:solidFill>
                  <a:srgbClr val="3F7F5F"/>
                </a:solidFill>
                <a:latin typeface="Consolas" panose="020B0609020204030204" pitchFamily="49" charset="0"/>
              </a:rPr>
              <a:t>*/</a:t>
            </a:r>
            <a:endParaRPr lang="en-CA" dirty="0">
              <a:solidFill>
                <a:srgbClr val="3F7F5F"/>
              </a:solidFill>
              <a:latin typeface="Consolas" panose="020B06090202040302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411" y="4711201"/>
            <a:ext cx="1080000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869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Memory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value of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</a:t>
            </a:r>
            <a:r>
              <a:rPr lang="en-CA" dirty="0" smtClean="0"/>
              <a:t> didn’t update outside of the variable</a:t>
            </a:r>
          </a:p>
          <a:p>
            <a:r>
              <a:rPr lang="en-CA" dirty="0" smtClean="0"/>
              <a:t>Why is this?</a:t>
            </a:r>
          </a:p>
          <a:p>
            <a:pPr lvl="1"/>
            <a:r>
              <a:rPr lang="en-CA" dirty="0" smtClean="0"/>
              <a:t>We’ll revisit this later (slide 13)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877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Scope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Scope refers to what variables can “see” and access</a:t>
            </a:r>
          </a:p>
          <a:p>
            <a:r>
              <a:rPr lang="en-CA" dirty="0" smtClean="0"/>
              <a:t>There are two types of variables</a:t>
            </a:r>
          </a:p>
          <a:p>
            <a:pPr lvl="1"/>
            <a:r>
              <a:rPr lang="en-CA" dirty="0" smtClean="0"/>
              <a:t>Local variables – These can only access and be seen by other variables inside their own function</a:t>
            </a:r>
          </a:p>
          <a:p>
            <a:pPr lvl="1"/>
            <a:r>
              <a:rPr lang="en-CA" dirty="0" smtClean="0"/>
              <a:t>Global variables – These can be accessed from any part of the program</a:t>
            </a:r>
          </a:p>
          <a:p>
            <a:r>
              <a:rPr lang="en-CA" dirty="0">
                <a:cs typeface="Courier New" panose="02070309020205020404" pitchFamily="49" charset="0"/>
              </a:rPr>
              <a:t>Global variables must be declared at the top of the program, under the </a:t>
            </a:r>
            <a:r>
              <a:rPr lang="en-CA" dirty="0" smtClean="0">
                <a:cs typeface="Courier New" panose="02070309020205020404" pitchFamily="49" charset="0"/>
              </a:rPr>
              <a:t>preprocessor </a:t>
            </a:r>
            <a:r>
              <a:rPr lang="en-CA" dirty="0">
                <a:cs typeface="Courier New" panose="02070309020205020404" pitchFamily="49" charset="0"/>
              </a:rPr>
              <a:t>directives (</a:t>
            </a:r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#include</a:t>
            </a:r>
            <a:r>
              <a:rPr lang="en-CA" dirty="0">
                <a:cs typeface="Courier New" panose="02070309020205020404" pitchFamily="49" charset="0"/>
              </a:rPr>
              <a:t> and </a:t>
            </a:r>
            <a:r>
              <a:rPr lang="en-CA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</a:t>
            </a:r>
            <a:r>
              <a:rPr lang="en-CA" dirty="0" smtClean="0">
                <a:cs typeface="Courier New" panose="02070309020205020404" pitchFamily="49" charset="0"/>
              </a:rPr>
              <a:t>)</a:t>
            </a:r>
            <a:endParaRPr lang="en-CA" dirty="0" smtClean="0"/>
          </a:p>
          <a:p>
            <a:r>
              <a:rPr lang="en-CA" dirty="0" smtClean="0"/>
              <a:t>In the previous example,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</a:t>
            </a:r>
            <a:r>
              <a:rPr lang="en-CA" dirty="0" smtClean="0"/>
              <a:t> was not modified by the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changeValue</a:t>
            </a:r>
            <a:r>
              <a:rPr lang="en-CA" dirty="0" smtClean="0"/>
              <a:t> function because it was declared in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</a:p>
          <a:p>
            <a:pPr marL="742950" lvl="2"/>
            <a:r>
              <a:rPr lang="en-CA" b="1" u="sng" dirty="0">
                <a:solidFill>
                  <a:schemeClr val="tx1"/>
                </a:solidFill>
              </a:rPr>
              <a:t>Question</a:t>
            </a:r>
            <a:r>
              <a:rPr lang="en-CA" b="1" dirty="0">
                <a:solidFill>
                  <a:schemeClr val="tx1"/>
                </a:solidFill>
              </a:rPr>
              <a:t>:</a:t>
            </a:r>
            <a:r>
              <a:rPr lang="en-CA" dirty="0"/>
              <a:t> Why not make </a:t>
            </a:r>
            <a:r>
              <a:rPr lang="en-CA" i="1" dirty="0"/>
              <a:t>all</a:t>
            </a:r>
            <a:r>
              <a:rPr lang="en-CA" dirty="0"/>
              <a:t> variables global, to prevent this problem</a:t>
            </a:r>
            <a:r>
              <a:rPr lang="en-CA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0883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Try this #2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440382"/>
            <a:ext cx="9905998" cy="470956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CA" sz="3600" dirty="0" smtClean="0">
                <a:solidFill>
                  <a:schemeClr val="tx1">
                    <a:lumMod val="85000"/>
                  </a:schemeClr>
                </a:solidFill>
              </a:rPr>
              <a:t>Copy the following code into eclipse; try to predict what will happen before you run it:</a:t>
            </a:r>
          </a:p>
          <a:p>
            <a:pPr marL="0" indent="0">
              <a:buNone/>
            </a:pPr>
            <a:endParaRPr lang="en-CA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#include</a:t>
            </a:r>
            <a:r>
              <a:rPr lang="en-CA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rgbClr val="2A00FF"/>
                </a:solidFill>
                <a:latin typeface="Courier New" panose="02070309020205020404" pitchFamily="49" charset="0"/>
              </a:rPr>
              <a:t>&lt;stdio.h&gt;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urier New" panose="02070309020205020404" pitchFamily="49" charset="0"/>
              </a:rPr>
              <a:t>#</a:t>
            </a: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include</a:t>
            </a:r>
            <a:r>
              <a:rPr lang="en-CA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rgbClr val="2A00FF"/>
                </a:solidFill>
                <a:latin typeface="Courier New" panose="02070309020205020404" pitchFamily="49" charset="0"/>
              </a:rPr>
              <a:t>&lt;stdlib.h&gt;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urier New" panose="02070309020205020404" pitchFamily="49" charset="0"/>
              </a:rPr>
              <a:t>int</a:t>
            </a:r>
            <a:r>
              <a:rPr lang="en-CA" b="1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myVar = 10;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void</a:t>
            </a:r>
            <a:r>
              <a:rPr lang="en-CA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changeValue(</a:t>
            </a: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int</a:t>
            </a:r>
            <a:r>
              <a:rPr lang="en-CA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myVar)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myVar </a:t>
            </a:r>
            <a:r>
              <a:rPr lang="en-CA" dirty="0">
                <a:solidFill>
                  <a:schemeClr val="tx1"/>
                </a:solidFill>
                <a:latin typeface="Courier New" panose="02070309020205020404" pitchFamily="49" charset="0"/>
              </a:rPr>
              <a:t>+= 50;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urier New" panose="02070309020205020404" pitchFamily="49" charset="0"/>
              </a:rPr>
              <a:t>	printf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urier New" panose="02070309020205020404" pitchFamily="49" charset="0"/>
              </a:rPr>
              <a:t>"In function: %i\n\n"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, myVar);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chemeClr val="tx1"/>
                </a:solidFill>
                <a:latin typeface="Courier New" panose="02070309020205020404" pitchFamily="49" charset="0"/>
              </a:rPr>
              <a:t>}</a:t>
            </a:r>
            <a:r>
              <a:rPr lang="en-CA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3F7F5F"/>
                </a:solidFill>
                <a:latin typeface="Courier New" panose="02070309020205020404" pitchFamily="49" charset="0"/>
              </a:rPr>
              <a:t>/* changeValue </a:t>
            </a:r>
            <a:r>
              <a:rPr lang="en-CA" dirty="0" smtClean="0">
                <a:solidFill>
                  <a:srgbClr val="3F7F5F"/>
                </a:solidFill>
                <a:latin typeface="Courier New" panose="02070309020205020404" pitchFamily="49" charset="0"/>
              </a:rPr>
              <a:t>*/</a:t>
            </a: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 smtClean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int</a:t>
            </a:r>
            <a:r>
              <a:rPr lang="en-CA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main(</a:t>
            </a:r>
            <a:r>
              <a:rPr lang="en-CA" b="1" dirty="0">
                <a:solidFill>
                  <a:srgbClr val="7F0055"/>
                </a:solidFill>
                <a:latin typeface="Courier New" panose="02070309020205020404" pitchFamily="49" charset="0"/>
              </a:rPr>
              <a:t>void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urier New" panose="02070309020205020404" pitchFamily="49" charset="0"/>
              </a:rPr>
              <a:t>	printf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urier New" panose="02070309020205020404" pitchFamily="49" charset="0"/>
              </a:rPr>
              <a:t>"Before function: %i\n\n"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, myVar</a:t>
            </a:r>
            <a:r>
              <a:rPr lang="en-C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</a:t>
            </a: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changeValue(myVar</a:t>
            </a:r>
            <a:r>
              <a:rPr lang="en-CA" dirty="0">
                <a:solidFill>
                  <a:schemeClr val="tx1"/>
                </a:solidFill>
                <a:latin typeface="Courier New" panose="020703090202050204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642880"/>
                </a:solidFill>
                <a:latin typeface="Courier New" panose="02070309020205020404" pitchFamily="49" charset="0"/>
              </a:rPr>
              <a:t>	printf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(</a:t>
            </a:r>
            <a:r>
              <a:rPr lang="en-CA" b="1" dirty="0">
                <a:solidFill>
                  <a:srgbClr val="2A00FF"/>
                </a:solidFill>
                <a:latin typeface="Courier New" panose="02070309020205020404" pitchFamily="49" charset="0"/>
              </a:rPr>
              <a:t>"After function: %</a:t>
            </a:r>
            <a:r>
              <a:rPr lang="en-CA" b="1" dirty="0" smtClean="0">
                <a:solidFill>
                  <a:srgbClr val="2A00FF"/>
                </a:solidFill>
                <a:latin typeface="Courier New" panose="02070309020205020404" pitchFamily="49" charset="0"/>
              </a:rPr>
              <a:t>i\n\n"</a:t>
            </a:r>
            <a:r>
              <a:rPr lang="en-C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, myVar);</a:t>
            </a:r>
            <a:endParaRPr lang="en-CA" b="1" dirty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b="1" dirty="0" smtClean="0">
                <a:solidFill>
                  <a:srgbClr val="7F0055"/>
                </a:solidFill>
                <a:latin typeface="Courier New" panose="02070309020205020404" pitchFamily="49" charset="0"/>
              </a:rPr>
              <a:t>	return</a:t>
            </a:r>
            <a:r>
              <a:rPr lang="en-C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 </a:t>
            </a:r>
            <a:r>
              <a:rPr lang="en-CA" b="1" dirty="0">
                <a:solidFill>
                  <a:schemeClr val="tx1"/>
                </a:solidFill>
                <a:latin typeface="Courier New" panose="02070309020205020404" pitchFamily="49" charset="0"/>
              </a:rPr>
              <a:t>EXIT_SUCCESS;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A" dirty="0"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}</a:t>
            </a:r>
            <a:r>
              <a:rPr lang="en-CA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CA" dirty="0">
                <a:solidFill>
                  <a:srgbClr val="3F7F5F"/>
                </a:solidFill>
                <a:latin typeface="Courier New" panose="02070309020205020404" pitchFamily="49" charset="0"/>
              </a:rPr>
              <a:t>/* main */</a:t>
            </a:r>
            <a:endParaRPr lang="en-CA" dirty="0">
              <a:solidFill>
                <a:srgbClr val="3F7F5F"/>
              </a:solidFill>
              <a:latin typeface="Consolas" panose="020B06090202040302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411" y="4711201"/>
            <a:ext cx="1080000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361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Scope	</a:t>
            </a:r>
            <a:r>
              <a:rPr lang="en-CA" sz="140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5580000" scaled="0"/>
                  <a:tileRect/>
                </a:gra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Declaring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</a:t>
            </a:r>
            <a:r>
              <a:rPr lang="en-CA" dirty="0" smtClean="0"/>
              <a:t> as a global value still doesn’t fix the problem</a:t>
            </a:r>
          </a:p>
          <a:p>
            <a:pPr lvl="1"/>
            <a:r>
              <a:rPr lang="en-CA" dirty="0" smtClean="0"/>
              <a:t>This is because we have two variables with the same name (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</a:t>
            </a:r>
            <a:r>
              <a:rPr lang="en-CA" dirty="0" smtClean="0"/>
              <a:t>) – one is local (in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changeValue</a:t>
            </a:r>
            <a:r>
              <a:rPr lang="en-CA" dirty="0" smtClean="0"/>
              <a:t>), and the other global</a:t>
            </a:r>
          </a:p>
          <a:p>
            <a:pPr lvl="1"/>
            <a:r>
              <a:rPr lang="en-CA" dirty="0" smtClean="0"/>
              <a:t>Local variables will always have a higher priority than global ones</a:t>
            </a:r>
          </a:p>
          <a:p>
            <a:pPr lvl="1"/>
            <a:r>
              <a:rPr lang="en-CA" b="1" u="sng" dirty="0" smtClean="0">
                <a:solidFill>
                  <a:schemeClr val="tx1"/>
                </a:solidFill>
              </a:rPr>
              <a:t>Question</a:t>
            </a:r>
            <a:r>
              <a:rPr lang="en-CA" b="1" dirty="0" smtClean="0">
                <a:solidFill>
                  <a:schemeClr val="tx1"/>
                </a:solidFill>
              </a:rPr>
              <a:t>:</a:t>
            </a:r>
            <a:r>
              <a:rPr lang="en-CA" dirty="0" smtClean="0"/>
              <a:t> Will removing the local version of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myVar</a:t>
            </a:r>
            <a:r>
              <a:rPr lang="en-CA" dirty="0" smtClean="0"/>
              <a:t> in </a:t>
            </a:r>
            <a:r>
              <a:rPr lang="en-CA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changeValue</a:t>
            </a:r>
            <a:r>
              <a:rPr lang="en-CA" dirty="0" smtClean="0"/>
              <a:t> solve the problem?</a:t>
            </a:r>
          </a:p>
        </p:txBody>
      </p:sp>
    </p:spTree>
    <p:extLst>
      <p:ext uri="{BB962C8B-B14F-4D97-AF65-F5344CB8AC3E}">
        <p14:creationId xmlns:p14="http://schemas.microsoft.com/office/powerpoint/2010/main" val="273390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_ProgrammingVariant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_ProgrammingVariant" id="{7BC9B0B0-3F9B-4A56-9F44-79D1F77EF84A}" vid="{179431EB-E7E1-445B-A7D2-587778CD16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Mesh_ProgrammingVariant</Template>
  <TotalTime>509</TotalTime>
  <Words>1513</Words>
  <Application>Microsoft Office PowerPoint</Application>
  <PresentationFormat>Widescreen</PresentationFormat>
  <Paragraphs>226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Consolas</vt:lpstr>
      <vt:lpstr>Courier New</vt:lpstr>
      <vt:lpstr>Mesh_ProgrammingVariant</vt:lpstr>
      <vt:lpstr>CoderDojo – Week 6</vt:lpstr>
      <vt:lpstr>Constants</vt:lpstr>
      <vt:lpstr>Casting Values</vt:lpstr>
      <vt:lpstr>Memory</vt:lpstr>
      <vt:lpstr>Try this #1</vt:lpstr>
      <vt:lpstr>Memory (Continued)</vt:lpstr>
      <vt:lpstr>Scope</vt:lpstr>
      <vt:lpstr>Try this #2</vt:lpstr>
      <vt:lpstr>Scope  (Continued)</vt:lpstr>
      <vt:lpstr>Try this #3</vt:lpstr>
      <vt:lpstr>Pointers</vt:lpstr>
      <vt:lpstr>Pointers (Continued)</vt:lpstr>
      <vt:lpstr>Pointers  (Continued)</vt:lpstr>
      <vt:lpstr>Pointer Demonstration</vt:lpstr>
      <vt:lpstr>Try this #4</vt:lpstr>
      <vt:lpstr>Pointers  (Continued)</vt:lpstr>
      <vt:lpstr>User Input</vt:lpstr>
      <vt:lpstr>What’s Next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CoderDojo – Week 6</dc:title>
  <dc:creator>Aneeq Qayyum</dc:creator>
  <cp:lastModifiedBy>Aneeq Qayyum</cp:lastModifiedBy>
  <cp:revision>268</cp:revision>
  <dcterms:created xsi:type="dcterms:W3CDTF">2015-08-18T05:38:03Z</dcterms:created>
  <dcterms:modified xsi:type="dcterms:W3CDTF">2015-08-22T09:10:20Z</dcterms:modified>
</cp:coreProperties>
</file>