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90" r:id="rId3"/>
    <p:sldId id="264" r:id="rId4"/>
    <p:sldId id="265" r:id="rId5"/>
    <p:sldId id="266" r:id="rId6"/>
    <p:sldId id="267" r:id="rId7"/>
    <p:sldId id="268" r:id="rId8"/>
    <p:sldId id="270" r:id="rId9"/>
    <p:sldId id="271" r:id="rId10"/>
    <p:sldId id="278" r:id="rId11"/>
    <p:sldId id="279" r:id="rId12"/>
    <p:sldId id="280" r:id="rId13"/>
    <p:sldId id="281" r:id="rId14"/>
    <p:sldId id="257" r:id="rId15"/>
    <p:sldId id="272" r:id="rId16"/>
    <p:sldId id="258" r:id="rId17"/>
    <p:sldId id="274" r:id="rId18"/>
    <p:sldId id="273" r:id="rId19"/>
    <p:sldId id="284" r:id="rId20"/>
    <p:sldId id="260" r:id="rId21"/>
    <p:sldId id="287" r:id="rId22"/>
    <p:sldId id="289" r:id="rId23"/>
    <p:sldId id="288" r:id="rId24"/>
    <p:sldId id="276" r:id="rId25"/>
    <p:sldId id="285" r:id="rId26"/>
    <p:sldId id="277" r:id="rId27"/>
    <p:sldId id="282" r:id="rId28"/>
    <p:sldId id="283" r:id="rId29"/>
    <p:sldId id="262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605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435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215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148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856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95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104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495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941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8307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41413" y="1440383"/>
            <a:ext cx="9905998" cy="4350818"/>
          </a:xfrm>
        </p:spPr>
        <p:txBody>
          <a:bodyPr anchor="t"/>
          <a:lstStyle>
            <a:lvl1pPr>
              <a:defRPr strike="noStrike" cap="none" baseline="0">
                <a:latin typeface="Calibri" panose="020F0502020204030204" pitchFamily="34" charset="0"/>
              </a:defRPr>
            </a:lvl1pPr>
            <a:lvl2pPr>
              <a:defRPr strike="noStrike" cap="none">
                <a:latin typeface="Calibri" panose="020F0502020204030204" pitchFamily="34" charset="0"/>
              </a:defRPr>
            </a:lvl2pPr>
            <a:lvl3pPr>
              <a:defRPr strike="noStrike" cap="none">
                <a:latin typeface="Calibri" panose="020F0502020204030204" pitchFamily="34" charset="0"/>
              </a:defRPr>
            </a:lvl3pPr>
            <a:lvl4pPr>
              <a:defRPr strike="noStrike" cap="none">
                <a:latin typeface="Calibri" panose="020F0502020204030204" pitchFamily="34" charset="0"/>
              </a:defRPr>
            </a:lvl4pPr>
            <a:lvl5pPr>
              <a:defRPr strike="noStrike" cap="none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097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461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40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134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815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504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7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872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5038AC59-CFB4-47B3-9B37-B6CE3B1DF7C6}" type="datetimeFigureOut">
              <a:rPr lang="en-CA" smtClean="0"/>
              <a:t>18-Aug-2015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0853171-647C-4C25-87FB-507B423763A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99279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deone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cap="none" dirty="0"/>
              <a:t>CoderDojo – Week </a:t>
            </a:r>
            <a:r>
              <a:rPr lang="en-CA" cap="none" dirty="0" smtClean="0"/>
              <a:t>5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Functions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8723289" y="6082879"/>
            <a:ext cx="3339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Created by </a:t>
            </a:r>
            <a:r>
              <a:rPr lang="en-US" b="1" dirty="0" err="1" smtClean="0"/>
              <a:t>Aneeq</a:t>
            </a:r>
            <a:r>
              <a:rPr lang="en-US" b="1" dirty="0" smtClean="0"/>
              <a:t> </a:t>
            </a:r>
            <a:r>
              <a:rPr lang="en-US" b="1" dirty="0" err="1" smtClean="0"/>
              <a:t>Qayyum</a:t>
            </a:r>
            <a:endParaRPr lang="en-US" b="1" dirty="0" smtClean="0"/>
          </a:p>
          <a:p>
            <a:pPr algn="r"/>
            <a:r>
              <a:rPr lang="en-US" b="1" dirty="0" smtClean="0"/>
              <a:t>August 15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938667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</a:t>
            </a:r>
            <a:r>
              <a:rPr lang="en-CA" dirty="0" smtClean="0"/>
              <a:t>Questions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664144" cy="4350818"/>
          </a:xfrm>
        </p:spPr>
        <p:txBody>
          <a:bodyPr/>
          <a:lstStyle/>
          <a:p>
            <a:pPr marL="457200" indent="-457200">
              <a:buFont typeface="+mj-lt"/>
              <a:buAutoNum type="arabicParenR" startAt="2"/>
            </a:pP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Identify the final value of the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variable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in the following code snippets:</a:t>
            </a:r>
          </a:p>
          <a:p>
            <a:pPr lvl="1"/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19;</a:t>
            </a:r>
          </a:p>
          <a:p>
            <a:pPr marL="717550" lvl="1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717550" lvl="1" indent="0">
              <a:buNone/>
            </a:pPr>
            <a:endParaRPr lang="en-CA" dirty="0" smtClean="0">
              <a:solidFill>
                <a:schemeClr val="tx1">
                  <a:lumMod val="8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percentLoaded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717550" lvl="1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percentLoaded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0;</a:t>
            </a:r>
          </a:p>
          <a:p>
            <a:pPr marL="717550" lvl="1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percentLoaded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10.5;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463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</a:t>
            </a:r>
            <a:r>
              <a:rPr lang="en-CA" dirty="0" smtClean="0"/>
              <a:t>Questions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10664144" cy="492805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 startAt="3"/>
            </a:pP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Identify the final value of the variable in the following code snippets:</a:t>
            </a: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stopTime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10.0;</a:t>
            </a:r>
          </a:p>
          <a:p>
            <a:pPr marL="720725" lvl="1" indent="0">
              <a:buNone/>
            </a:pP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moving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717550" lvl="1" indent="0">
              <a:buNone/>
            </a:pPr>
            <a:r>
              <a:rPr lang="en-CA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stopTime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10.0) {</a:t>
            </a:r>
          </a:p>
          <a:p>
            <a:pPr marL="717550" lvl="1" indent="0">
              <a:buNone/>
            </a:pP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moving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717550" lvl="1" indent="0">
              <a:buNone/>
            </a:pP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717550" lvl="1" indent="0">
              <a:buNone/>
            </a:pPr>
            <a:endParaRPr lang="en-CA" dirty="0">
              <a:solidFill>
                <a:schemeClr val="tx1">
                  <a:lumMod val="8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17550" lvl="1"/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Assume that total = 591 and that </a:t>
            </a:r>
            <a:r>
              <a:rPr lang="en-CA" dirty="0" err="1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pPr marL="717550" lvl="1" indent="0">
              <a:buNone/>
            </a:pPr>
            <a:r>
              <a:rPr lang="en-CA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hile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4) {</a:t>
            </a:r>
          </a:p>
          <a:p>
            <a:pPr marL="717550" lvl="1" indent="0">
              <a:buNone/>
            </a:pP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3;</a:t>
            </a:r>
          </a:p>
          <a:p>
            <a:pPr marL="717550" lvl="1" indent="0">
              <a:buNone/>
            </a:pP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717550" lvl="1" indent="0">
              <a:buNone/>
            </a:pP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880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Review </a:t>
            </a:r>
            <a:r>
              <a:rPr lang="en-CA" b="1" dirty="0" smtClean="0"/>
              <a:t>Questions</a:t>
            </a:r>
            <a:r>
              <a:rPr lang="en-CA" b="1" dirty="0"/>
              <a:t> </a:t>
            </a:r>
            <a:r>
              <a:rPr lang="en-CA" b="1" dirty="0" smtClean="0"/>
              <a:t>– answers</a:t>
            </a:r>
            <a:endParaRPr lang="en-CA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895947"/>
              </p:ext>
            </p:extLst>
          </p:nvPr>
        </p:nvGraphicFramePr>
        <p:xfrm>
          <a:off x="1580166" y="1445373"/>
          <a:ext cx="93600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/>
                <a:gridCol w="2340000"/>
                <a:gridCol w="54000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Type</a:t>
                      </a:r>
                      <a:endParaRPr lang="en-CA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Variable Name</a:t>
                      </a:r>
                      <a:endParaRPr lang="en-CA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</a:t>
                      </a:r>
                      <a:endParaRPr lang="en-CA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solidFill>
                            <a:srgbClr val="00B0F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char*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err="1" smtClean="0">
                          <a:solidFill>
                            <a:srgbClr val="0070C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computerName</a:t>
                      </a:r>
                      <a:endParaRPr lang="en-CA" sz="2000" dirty="0">
                        <a:solidFill>
                          <a:srgbClr val="0070C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Attic-PC</a:t>
                      </a:r>
                      <a:endParaRPr lang="en-CA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solidFill>
                            <a:srgbClr val="00B0F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err="1" smtClean="0">
                          <a:solidFill>
                            <a:srgbClr val="0070C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timeElapsed</a:t>
                      </a:r>
                      <a:endParaRPr lang="en-CA" sz="2000" dirty="0">
                        <a:solidFill>
                          <a:srgbClr val="0070C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solidFill>
                            <a:srgbClr val="FFC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CA" sz="2000" dirty="0">
                        <a:solidFill>
                          <a:srgbClr val="FFC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 err="1" smtClean="0">
                          <a:solidFill>
                            <a:srgbClr val="00B0F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int</a:t>
                      </a:r>
                      <a:endParaRPr lang="en-CA" sz="2000" dirty="0" smtClean="0">
                        <a:solidFill>
                          <a:srgbClr val="00B0F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err="1" smtClean="0">
                          <a:solidFill>
                            <a:srgbClr val="0070C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endParaRPr lang="en-CA" sz="2000" dirty="0">
                        <a:solidFill>
                          <a:srgbClr val="0070C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  <a:endParaRPr lang="en-CA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solidFill>
                            <a:srgbClr val="00B0F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float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err="1" smtClean="0">
                          <a:solidFill>
                            <a:srgbClr val="0070C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firstInput</a:t>
                      </a:r>
                      <a:endParaRPr lang="en-CA" sz="2000" dirty="0">
                        <a:solidFill>
                          <a:srgbClr val="0070C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[Undefined]</a:t>
                      </a:r>
                      <a:endParaRPr lang="en-CA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solidFill>
                            <a:srgbClr val="00B0F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err="1" smtClean="0">
                          <a:solidFill>
                            <a:srgbClr val="0070C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timerRunning</a:t>
                      </a:r>
                      <a:endParaRPr lang="en-CA" sz="2000" dirty="0">
                        <a:solidFill>
                          <a:srgbClr val="0070C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solidFill>
                            <a:srgbClr val="FFC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CA" sz="2000" dirty="0">
                        <a:solidFill>
                          <a:srgbClr val="FFC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 err="1" smtClean="0">
                          <a:solidFill>
                            <a:srgbClr val="00B0F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int</a:t>
                      </a:r>
                      <a:endParaRPr lang="en-CA" sz="2000" dirty="0" smtClean="0">
                        <a:solidFill>
                          <a:srgbClr val="00B0F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solidFill>
                            <a:srgbClr val="0070C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uptime</a:t>
                      </a:r>
                      <a:endParaRPr lang="en-CA" sz="2000" dirty="0">
                        <a:solidFill>
                          <a:srgbClr val="0070C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[Undefined]</a:t>
                      </a:r>
                      <a:endParaRPr lang="en-CA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1413" y="1439863"/>
            <a:ext cx="463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Calibri" panose="020F0502020204030204" pitchFamily="34" charset="0"/>
              </a:rPr>
              <a:t>1)</a:t>
            </a:r>
            <a:endParaRPr lang="en-CA" sz="2000" dirty="0">
              <a:latin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06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Questions – </a:t>
            </a:r>
            <a:r>
              <a:rPr lang="en-CA" dirty="0" smtClean="0"/>
              <a:t>answers</a:t>
            </a:r>
            <a:r>
              <a:rPr lang="en-CA" sz="1400" dirty="0" smtClean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2"/>
            </a:pP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The </a:t>
            </a:r>
            <a:r>
              <a:rPr lang="en-CA" dirty="0"/>
              <a:t>final value of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/>
              <a:t> is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  <a:p>
            <a:pPr lvl="1"/>
            <a:r>
              <a:rPr lang="en-CA" dirty="0" smtClean="0"/>
              <a:t>The final value of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percentLoaded</a:t>
            </a:r>
            <a:r>
              <a:rPr lang="en-CA" dirty="0" smtClean="0"/>
              <a:t> is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10.5</a:t>
            </a:r>
          </a:p>
          <a:p>
            <a:pPr marL="457200" lvl="1" indent="0">
              <a:buNone/>
            </a:pPr>
            <a:endParaRPr lang="en-CA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arenR" startAt="2"/>
            </a:pPr>
            <a:r>
              <a:rPr lang="en-CA" dirty="0" smtClean="0"/>
              <a:t> </a:t>
            </a:r>
          </a:p>
          <a:p>
            <a:pPr lvl="1"/>
            <a:r>
              <a:rPr lang="en-CA" dirty="0"/>
              <a:t>The final value </a:t>
            </a:r>
            <a:r>
              <a:rPr lang="en-CA" dirty="0" smtClean="0"/>
              <a:t>of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stopTime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is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10.0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, and the final value of moving is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CA" dirty="0"/>
              <a:t>The final value </a:t>
            </a:r>
            <a:r>
              <a:rPr lang="en-CA" dirty="0" smtClean="0"/>
              <a:t>of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CA" dirty="0" smtClean="0"/>
              <a:t> is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600</a:t>
            </a:r>
            <a:r>
              <a:rPr lang="en-CA" dirty="0" smtClean="0"/>
              <a:t>, and the final value of</a:t>
            </a:r>
            <a:r>
              <a:rPr lang="en-CA" dirty="0"/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/>
              <a:t> is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604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Functions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lvl="1"/>
            <a:r>
              <a:rPr lang="en-CA" dirty="0"/>
              <a:t>All your code will be written in </a:t>
            </a:r>
            <a:r>
              <a:rPr lang="en-CA" i="1" dirty="0">
                <a:solidFill>
                  <a:srgbClr val="FFFF00"/>
                </a:solidFill>
              </a:rPr>
              <a:t>functions</a:t>
            </a:r>
          </a:p>
          <a:p>
            <a:pPr lvl="1"/>
            <a:r>
              <a:rPr lang="en-CA" dirty="0" smtClean="0"/>
              <a:t>Help organize your code into sections</a:t>
            </a:r>
          </a:p>
          <a:p>
            <a:pPr lvl="1"/>
            <a:r>
              <a:rPr lang="en-CA" dirty="0" smtClean="0"/>
              <a:t>You can think of your programs as a group of related functions</a:t>
            </a:r>
          </a:p>
          <a:p>
            <a:r>
              <a:rPr lang="en-CA" dirty="0" smtClean="0"/>
              <a:t>Each function should be designed to complete a specific task</a:t>
            </a:r>
          </a:p>
          <a:p>
            <a:pPr lvl="1"/>
            <a:r>
              <a:rPr lang="en-CA" dirty="0" smtClean="0"/>
              <a:t>If your function is doing too much, consider breaking it down into several smaller functions</a:t>
            </a:r>
          </a:p>
          <a:p>
            <a:r>
              <a:rPr lang="en-CA" dirty="0" smtClean="0"/>
              <a:t>Useful when you have code that you want to repeat at different points in your program</a:t>
            </a:r>
          </a:p>
          <a:p>
            <a:pPr lvl="1"/>
            <a:r>
              <a:rPr lang="en-CA" dirty="0" smtClean="0"/>
              <a:t>If you find that you are writing the same (or similar) code multiple times in your program, this is a clue that you should create a function out of it</a:t>
            </a:r>
          </a:p>
        </p:txBody>
      </p:sp>
    </p:spTree>
    <p:extLst>
      <p:ext uri="{BB962C8B-B14F-4D97-AF65-F5344CB8AC3E}">
        <p14:creationId xmlns:p14="http://schemas.microsoft.com/office/powerpoint/2010/main" val="315578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Functions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Functions can be given input, called </a:t>
            </a:r>
            <a:r>
              <a:rPr lang="en-CA" i="1" dirty="0">
                <a:solidFill>
                  <a:srgbClr val="FFFF00"/>
                </a:solidFill>
              </a:rPr>
              <a:t>parameters</a:t>
            </a:r>
            <a:r>
              <a:rPr lang="en-CA" dirty="0"/>
              <a:t>, to modify their output</a:t>
            </a:r>
          </a:p>
          <a:p>
            <a:r>
              <a:rPr lang="en-CA" dirty="0"/>
              <a:t>When </a:t>
            </a:r>
            <a:r>
              <a:rPr lang="en-CA" i="1" dirty="0">
                <a:solidFill>
                  <a:srgbClr val="FFFF00"/>
                </a:solidFill>
              </a:rPr>
              <a:t>calling</a:t>
            </a:r>
            <a:r>
              <a:rPr lang="en-CA" dirty="0"/>
              <a:t> a function (accessing it from </a:t>
            </a:r>
            <a:r>
              <a:rPr lang="en-CA" dirty="0" smtClean="0"/>
              <a:t>another </a:t>
            </a:r>
            <a:r>
              <a:rPr lang="en-CA" dirty="0"/>
              <a:t>part of your code), you pass it </a:t>
            </a:r>
            <a:r>
              <a:rPr lang="en-CA" i="1" dirty="0">
                <a:solidFill>
                  <a:srgbClr val="FFFF00"/>
                </a:solidFill>
              </a:rPr>
              <a:t>arguments</a:t>
            </a:r>
            <a:r>
              <a:rPr lang="en-CA" dirty="0"/>
              <a:t>, to fill in the values of the parameters</a:t>
            </a:r>
          </a:p>
          <a:p>
            <a:r>
              <a:rPr lang="en-CA" dirty="0"/>
              <a:t>Functions can </a:t>
            </a:r>
            <a:r>
              <a:rPr lang="en-CA" i="1" dirty="0">
                <a:solidFill>
                  <a:srgbClr val="FFFF00"/>
                </a:solidFill>
              </a:rPr>
              <a:t>return</a:t>
            </a:r>
            <a:r>
              <a:rPr lang="en-CA" dirty="0"/>
              <a:t> a value</a:t>
            </a:r>
          </a:p>
          <a:p>
            <a:pPr lvl="1"/>
            <a:r>
              <a:rPr lang="en-CA" dirty="0"/>
              <a:t>For example, the result of a calculation, or the status of an object in your code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558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Functions </a:t>
            </a:r>
            <a:r>
              <a:rPr lang="en-CA" dirty="0" smtClean="0"/>
              <a:t>– Declaration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9905998" cy="4822853"/>
          </a:xfrm>
        </p:spPr>
        <p:txBody>
          <a:bodyPr>
            <a:normAutofit lnSpcReduction="10000"/>
          </a:bodyPr>
          <a:lstStyle/>
          <a:p>
            <a:r>
              <a:rPr lang="en-CA" dirty="0"/>
              <a:t> 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returnType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functionName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 ({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parameters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}) { </a:t>
            </a:r>
          </a:p>
          <a:p>
            <a:pPr marL="355600" indent="0">
              <a:buNone/>
            </a:pPr>
            <a:r>
              <a:rPr lang="en-CA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355600" indent="0">
              <a:buNone/>
            </a:pPr>
            <a:r>
              <a:rPr lang="en-CA" dirty="0" smtClean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 marL="3556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returnType</a:t>
            </a:r>
            <a:r>
              <a:rPr lang="en-CA" dirty="0" smtClean="0"/>
              <a:t> (required) is </a:t>
            </a:r>
            <a:r>
              <a:rPr lang="en-CA" dirty="0"/>
              <a:t>the type of variable you want to get back from the function</a:t>
            </a:r>
          </a:p>
          <a:p>
            <a:pPr lvl="2"/>
            <a:r>
              <a:rPr lang="en-CA" dirty="0"/>
              <a:t>This can be “</a:t>
            </a: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/>
              <a:t>”, which indicates that you do not want to get anything back</a:t>
            </a:r>
          </a:p>
          <a:p>
            <a:pPr lvl="1"/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functionName</a:t>
            </a:r>
            <a:r>
              <a:rPr lang="en-CA" dirty="0" smtClean="0"/>
              <a:t> (required) is </a:t>
            </a:r>
            <a:r>
              <a:rPr lang="en-CA" dirty="0"/>
              <a:t>the name of the </a:t>
            </a:r>
            <a:r>
              <a:rPr lang="en-CA" dirty="0" smtClean="0"/>
              <a:t>function; this is used to </a:t>
            </a:r>
            <a:r>
              <a:rPr lang="en-CA" i="1" dirty="0" smtClean="0"/>
              <a:t>call</a:t>
            </a:r>
            <a:r>
              <a:rPr lang="en-CA" dirty="0" smtClean="0"/>
              <a:t> it from other parts of the program</a:t>
            </a:r>
          </a:p>
          <a:p>
            <a:pPr lvl="1"/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parameters</a:t>
            </a:r>
            <a:r>
              <a:rPr lang="en-CA" dirty="0" smtClean="0"/>
              <a:t> </a:t>
            </a:r>
            <a:r>
              <a:rPr lang="en-CA" dirty="0"/>
              <a:t>(</a:t>
            </a:r>
            <a:r>
              <a:rPr lang="en-CA" dirty="0" smtClean="0"/>
              <a:t>optional) are variables that the function uses within its code block</a:t>
            </a:r>
          </a:p>
          <a:p>
            <a:pPr lvl="2"/>
            <a:r>
              <a:rPr lang="en-CA" dirty="0" smtClean="0"/>
              <a:t>You can have as many parameters as you like in a function, or none at all</a:t>
            </a:r>
          </a:p>
          <a:p>
            <a:pPr lvl="1"/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dirty="0" smtClean="0"/>
              <a:t> (required unless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returnType</a:t>
            </a:r>
            <a:r>
              <a:rPr lang="en-CA" dirty="0" smtClean="0"/>
              <a:t> is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 smtClean="0"/>
              <a:t>) – This line, usually at the very end of the function, sends 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CA" dirty="0" smtClean="0"/>
              <a:t> back to the code that called the function</a:t>
            </a:r>
          </a:p>
          <a:p>
            <a:r>
              <a:rPr lang="en-CA" b="1" u="sng" dirty="0" smtClean="0">
                <a:solidFill>
                  <a:schemeClr val="tx1">
                    <a:lumMod val="85000"/>
                  </a:schemeClr>
                </a:solidFill>
              </a:rPr>
              <a:t>NOTE</a:t>
            </a:r>
            <a:r>
              <a:rPr lang="en-CA" b="1" dirty="0" smtClean="0">
                <a:solidFill>
                  <a:schemeClr val="tx1">
                    <a:lumMod val="85000"/>
                  </a:schemeClr>
                </a:solidFill>
              </a:rPr>
              <a:t>: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 Functions must be declared before they can be called!</a:t>
            </a:r>
            <a:endParaRPr lang="en-CA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37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Functions – </a:t>
            </a:r>
            <a:r>
              <a:rPr lang="en-CA" dirty="0" smtClean="0"/>
              <a:t>Declaration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9905998" cy="50008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ool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checkIfOddNumber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57200" lvl="1" indent="0">
              <a:buNone/>
            </a:pPr>
            <a:r>
              <a:rPr lang="en-CA" sz="2000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CA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CA" sz="20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((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inputNumber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2) 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1) {</a:t>
            </a:r>
          </a:p>
          <a:p>
            <a:pPr marL="457200" lvl="1" indent="0">
              <a:buNone/>
            </a:pP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57200" lvl="1" indent="0">
              <a:buNone/>
            </a:pP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CA" sz="20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457200" lvl="1" indent="0">
              <a:buNone/>
            </a:pP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57200" lvl="1" indent="0">
              <a:buNone/>
            </a:pP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57200" lvl="1" indent="0">
              <a:buNone/>
            </a:pPr>
            <a:r>
              <a:rPr lang="en-CA" sz="20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CA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checkIfOddNumber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(13);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Returns true</a:t>
            </a:r>
          </a:p>
          <a:p>
            <a:pPr marL="0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checkIfOddNumber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(138);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Returns false</a:t>
            </a:r>
          </a:p>
        </p:txBody>
      </p:sp>
    </p:spTree>
    <p:extLst>
      <p:ext uri="{BB962C8B-B14F-4D97-AF65-F5344CB8AC3E}">
        <p14:creationId xmlns:p14="http://schemas.microsoft.com/office/powerpoint/2010/main" val="119582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Functions</a:t>
            </a:r>
            <a:r>
              <a:rPr lang="en-CA" dirty="0"/>
              <a:t> </a:t>
            </a:r>
            <a:r>
              <a:rPr lang="en-CA" dirty="0" smtClean="0"/>
              <a:t>– parameters and Arguments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When you declare a function, you can specify values (called </a:t>
            </a:r>
            <a:r>
              <a:rPr lang="en-CA" i="1" dirty="0" smtClean="0"/>
              <a:t>parameters</a:t>
            </a:r>
            <a:r>
              <a:rPr lang="en-CA" dirty="0" smtClean="0"/>
              <a:t>) that it must be given to complete its task</a:t>
            </a:r>
          </a:p>
          <a:p>
            <a:pPr lvl="1"/>
            <a:r>
              <a:rPr lang="en-CA" dirty="0" smtClean="0"/>
              <a:t>For example, a simple calculator function needs at least </a:t>
            </a:r>
            <a:r>
              <a:rPr lang="en-CA" b="1" dirty="0" smtClean="0"/>
              <a:t>three</a:t>
            </a:r>
            <a:r>
              <a:rPr lang="en-CA" dirty="0" smtClean="0"/>
              <a:t> inputs to work</a:t>
            </a:r>
          </a:p>
          <a:p>
            <a:pPr lvl="2"/>
            <a:r>
              <a:rPr lang="en-CA" dirty="0" smtClean="0"/>
              <a:t>A first number to manipulate</a:t>
            </a:r>
          </a:p>
          <a:p>
            <a:pPr lvl="2"/>
            <a:r>
              <a:rPr lang="en-CA" dirty="0" smtClean="0"/>
              <a:t>A second number to manipulate</a:t>
            </a:r>
          </a:p>
          <a:p>
            <a:pPr lvl="2"/>
            <a:r>
              <a:rPr lang="en-CA" dirty="0" smtClean="0"/>
              <a:t>An operation to complete (add or divide, for example)</a:t>
            </a:r>
          </a:p>
          <a:p>
            <a:pPr lvl="1"/>
            <a:r>
              <a:rPr lang="en-CA" dirty="0" smtClean="0"/>
              <a:t>The data type of each parameter must be specified</a:t>
            </a:r>
          </a:p>
          <a:p>
            <a:r>
              <a:rPr lang="en-CA" dirty="0" smtClean="0"/>
              <a:t>You can have as many parameters as you want in your function, or none at all</a:t>
            </a:r>
          </a:p>
          <a:p>
            <a:pPr lvl="1"/>
            <a:r>
              <a:rPr lang="en-CA" dirty="0" smtClean="0"/>
              <a:t>If you have no parameters, it is good practice to write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 smtClean="0"/>
              <a:t> in the parameter list, instead of leaving it blank</a:t>
            </a:r>
          </a:p>
          <a:p>
            <a:r>
              <a:rPr lang="en-CA" dirty="0" smtClean="0"/>
              <a:t>When </a:t>
            </a:r>
            <a:r>
              <a:rPr lang="en-CA" dirty="0"/>
              <a:t>calling a function, you pass it </a:t>
            </a:r>
            <a:r>
              <a:rPr lang="en-CA" i="1" dirty="0"/>
              <a:t>arguments</a:t>
            </a:r>
            <a:r>
              <a:rPr lang="en-CA" dirty="0"/>
              <a:t>, which </a:t>
            </a:r>
            <a:r>
              <a:rPr lang="en-CA" dirty="0" smtClean="0"/>
              <a:t>fill in as the value of </a:t>
            </a:r>
            <a:r>
              <a:rPr lang="en-CA" dirty="0"/>
              <a:t>the </a:t>
            </a:r>
            <a:r>
              <a:rPr lang="en-CA" dirty="0" smtClean="0"/>
              <a:t>parameters</a:t>
            </a:r>
          </a:p>
          <a:p>
            <a:pPr lvl="1"/>
            <a:r>
              <a:rPr lang="en-CA" dirty="0" smtClean="0"/>
              <a:t>Using the previous example, you would pass </a:t>
            </a:r>
            <a:r>
              <a:rPr lang="en-CA" b="1" dirty="0" smtClean="0"/>
              <a:t>three</a:t>
            </a:r>
            <a:r>
              <a:rPr lang="en-CA" dirty="0" smtClean="0"/>
              <a:t> arguments to the calculator function</a:t>
            </a:r>
          </a:p>
          <a:p>
            <a:pPr lvl="1"/>
            <a:r>
              <a:rPr lang="en-CA" dirty="0" smtClean="0"/>
              <a:t>These arguments must be of the same type as their corresponding parameters</a:t>
            </a:r>
            <a:endParaRPr lang="en-CA" dirty="0"/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6494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0"/>
            <a:ext cx="10155069" cy="830782"/>
          </a:xfrm>
        </p:spPr>
        <p:txBody>
          <a:bodyPr>
            <a:normAutofit/>
          </a:bodyPr>
          <a:lstStyle/>
          <a:p>
            <a:r>
              <a:rPr lang="en-CA" dirty="0"/>
              <a:t>Functions – parameters and </a:t>
            </a:r>
            <a:r>
              <a:rPr lang="en-CA" dirty="0" smtClean="0"/>
              <a:t>Arguments</a:t>
            </a:r>
            <a:r>
              <a:rPr lang="en-CA" sz="1400" dirty="0" smtClean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10551578" cy="5417617"/>
          </a:xfrm>
        </p:spPr>
        <p:txBody>
          <a:bodyPr>
            <a:normAutofit fontScale="77500" lnSpcReduction="20000"/>
          </a:bodyPr>
          <a:lstStyle/>
          <a:p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compute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operation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answer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operation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“add”)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answer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operation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“subtract”) {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answer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operation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“multiply”) {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answer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</a:t>
            </a:r>
            <a:r>
              <a:rPr lang="en-CA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operation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“divide”) {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answer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secondNumber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}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answer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2667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266700" indent="0">
              <a:buNone/>
            </a:pP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compute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(52, 293, “multiply”);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Here, answer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would be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15,236</a:t>
            </a:r>
          </a:p>
          <a:p>
            <a:pPr marL="266700" indent="0">
              <a:buNone/>
            </a:pP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compute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(8.2, 0.4, “divide”);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this case, the answer would be 20.5</a:t>
            </a:r>
          </a:p>
          <a:p>
            <a:pPr marL="266700" indent="0">
              <a:buNone/>
            </a:pP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compute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(582.52, 3923.332, “subtract”);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Finally, answer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would be -3340.812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here</a:t>
            </a:r>
            <a:endParaRPr lang="en-CA" dirty="0">
              <a:solidFill>
                <a:srgbClr val="92D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69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Oops…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Problems with last week’s presentation</a:t>
            </a:r>
          </a:p>
          <a:p>
            <a:pPr lvl="1"/>
            <a:r>
              <a:rPr lang="en-CA" dirty="0" smtClean="0"/>
              <a:t>Arrays are defined as a series values of the </a:t>
            </a:r>
            <a:r>
              <a:rPr lang="en-CA" b="1" i="1" dirty="0" smtClean="0"/>
              <a:t>same</a:t>
            </a:r>
            <a:r>
              <a:rPr lang="en-CA" dirty="0" smtClean="0"/>
              <a:t> data type</a:t>
            </a:r>
          </a:p>
          <a:p>
            <a:pPr lvl="2"/>
            <a:r>
              <a:rPr lang="en-CA" dirty="0" smtClean="0"/>
              <a:t>To create an array, use square brackets </a:t>
            </a:r>
            <a:r>
              <a:rPr lang="en-CA" dirty="0"/>
              <a:t>a</a:t>
            </a:r>
            <a:r>
              <a:rPr lang="en-CA" dirty="0" smtClean="0"/>
              <a:t>fter the variable name, with the number of elements in the array between them</a:t>
            </a:r>
          </a:p>
          <a:p>
            <a:pPr lvl="3"/>
            <a:r>
              <a:rPr lang="en-CA" dirty="0" smtClean="0"/>
              <a:t>For example, 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myNumberArray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[5]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{9, 8, 7, 6, 5};</a:t>
            </a:r>
          </a:p>
          <a:p>
            <a:pPr lvl="2"/>
            <a:r>
              <a:rPr lang="en-CA" dirty="0" smtClean="0"/>
              <a:t>If you do not know what size of array you want, don’t put a value between the square brackets</a:t>
            </a:r>
          </a:p>
          <a:p>
            <a:pPr lvl="3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myDecimalArray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{527.4, 527.63, 183.356, 1.43, 3582.3};</a:t>
            </a:r>
          </a:p>
          <a:p>
            <a:pPr lvl="1"/>
            <a:r>
              <a:rPr lang="en-CA" dirty="0" smtClean="0"/>
              <a:t>C does not support a “string” data type</a:t>
            </a:r>
          </a:p>
          <a:p>
            <a:pPr lvl="2"/>
            <a:r>
              <a:rPr lang="en-CA" dirty="0" smtClean="0"/>
              <a:t>Instead, use char, which holds single characters</a:t>
            </a:r>
          </a:p>
          <a:p>
            <a:pPr lvl="2"/>
            <a:r>
              <a:rPr lang="en-CA" dirty="0" smtClean="0"/>
              <a:t>To put multiple characters together, use an </a:t>
            </a:r>
            <a:r>
              <a:rPr lang="en-CA" b="1" i="1" dirty="0" smtClean="0"/>
              <a:t>array of chars</a:t>
            </a:r>
          </a:p>
          <a:p>
            <a:pPr lvl="3"/>
            <a:r>
              <a:rPr lang="en-CA" dirty="0" smtClean="0"/>
              <a:t>For example,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myString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“This is how to make a string properly”;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06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Function Questions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Determine what values the following functions return</a:t>
            </a:r>
          </a:p>
          <a:p>
            <a:pPr lvl="1"/>
            <a:r>
              <a:rPr lang="en-CA" dirty="0"/>
              <a:t>I</a:t>
            </a:r>
            <a:r>
              <a:rPr lang="en-CA" dirty="0" smtClean="0"/>
              <a:t>f the function is called multiple times, determine the return value for each call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020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Function Questions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624406" cy="521127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CA" dirty="0" smtClean="0"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addThreeNumbers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thirdNum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4450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thirdNum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450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4500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addThreeNumbers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(17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, 33, 26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44500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addThreeNumbers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(73, 51, 27);</a:t>
            </a:r>
          </a:p>
          <a:p>
            <a:pPr marL="444500" indent="0">
              <a:buNone/>
            </a:pPr>
            <a:endParaRPr lang="en-CA" dirty="0" smtClean="0"/>
          </a:p>
          <a:p>
            <a:pPr marL="457200" indent="-457200">
              <a:buFont typeface="+mj-lt"/>
              <a:buAutoNum type="arabicParenR" startAt="2"/>
            </a:pPr>
            <a:r>
              <a:rPr lang="en-CA" dirty="0" smtClean="0"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resetGame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457200" lvl="1" indent="0">
              <a:buNone/>
            </a:pP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0;</a:t>
            </a:r>
          </a:p>
          <a:p>
            <a:pPr marL="457200" lvl="1" indent="0">
              <a:buNone/>
            </a:pP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levelNumber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0;</a:t>
            </a:r>
          </a:p>
          <a:p>
            <a:pPr marL="457200" lvl="1" indent="0">
              <a:buNone/>
            </a:pP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57200" lvl="1" indent="0">
              <a:buNone/>
            </a:pP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resetGame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497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Function Questions</a:t>
            </a:r>
            <a:r>
              <a:rPr lang="en-CA" sz="1400" dirty="0" smtClean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0383"/>
            <a:ext cx="10203622" cy="52112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dirty="0" smtClean="0">
                <a:solidFill>
                  <a:schemeClr val="tx1"/>
                </a:solidFill>
                <a:cs typeface="Courier New" panose="02070309020205020404" pitchFamily="49" charset="0"/>
              </a:rPr>
              <a:t>Bonus (very hard):</a:t>
            </a:r>
            <a:r>
              <a:rPr lang="en-CA" dirty="0" smtClean="0">
                <a:cs typeface="Courier New" panose="02070309020205020404" pitchFamily="49" charset="0"/>
              </a:rPr>
              <a:t>	</a:t>
            </a:r>
          </a:p>
          <a:p>
            <a:pPr marL="361950" indent="0">
              <a:buNone/>
            </a:pP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/* Assume that </a:t>
            </a:r>
            <a:r>
              <a:rPr lang="en-CA" dirty="0" err="1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playerNumber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3, scores[] = {41.3, 394.1, 273.59}, and that multipliers[] = {4.0, 0.0, 1.5} */</a:t>
            </a:r>
          </a:p>
          <a:p>
            <a:pPr marL="361950" indent="0">
              <a:buNone/>
            </a:pP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calculateMultiplier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multiplier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36195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newScore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36195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multiplier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0) {</a:t>
            </a:r>
          </a:p>
          <a:p>
            <a:pPr marL="36195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newScore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multiplier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multiplier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361950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}</a:t>
            </a:r>
          </a:p>
          <a:p>
            <a:pPr marL="36195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newScore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361950" indent="0"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6195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findFinalScores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361950" indent="0"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sz="2000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0; 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playerNumber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36195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scores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calculateMultiplier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scores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multipliers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361950" indent="0"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pPr marL="361950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61950" indent="0">
              <a:buNone/>
            </a:pP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findFinalScores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225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Function Questions – </a:t>
            </a:r>
            <a:r>
              <a:rPr lang="en-CA" dirty="0"/>
              <a:t>answers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9905998" cy="435081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The function 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addThreeNumbers</a:t>
            </a: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returns </a:t>
            </a: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76</a:t>
            </a: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the first time it is called, and </a:t>
            </a: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151</a:t>
            </a: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the second time it is called</a:t>
            </a:r>
          </a:p>
          <a:p>
            <a:pPr marL="457200" indent="-457200">
              <a:buFont typeface="+mj-lt"/>
              <a:buAutoNum type="arabicParenR"/>
            </a:pP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The function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resetGame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does </a:t>
            </a:r>
            <a:r>
              <a:rPr lang="en-CA" b="1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not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return a value</a:t>
            </a:r>
          </a:p>
          <a:p>
            <a:pPr marL="0" indent="0">
              <a:buNone/>
            </a:pPr>
            <a:endParaRPr lang="en-CA" sz="2000" dirty="0" smtClean="0">
              <a:solidFill>
                <a:schemeClr val="tx1">
                  <a:lumMod val="85000"/>
                </a:schemeClr>
              </a:solidFill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CA" sz="2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Bonus:</a:t>
            </a:r>
          </a:p>
          <a:p>
            <a:pPr marL="0" indent="0">
              <a:buNone/>
            </a:pP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The function </a:t>
            </a:r>
            <a:r>
              <a:rPr lang="en-CA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calculateMultiplier</a:t>
            </a: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returns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660.8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</a:t>
            </a:r>
            <a:r>
              <a:rPr lang="en-CA" sz="2000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the first time it is called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,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394.1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the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second time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it is called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,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and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615.5775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the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third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time it is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called; the function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findFinalScores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does </a:t>
            </a:r>
            <a:r>
              <a:rPr lang="en-CA" b="1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not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return a value</a:t>
            </a:r>
          </a:p>
          <a:p>
            <a:pPr lvl="1"/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Pay attention to the </a:t>
            </a:r>
            <a:r>
              <a:rPr lang="en-CA" i="1" dirty="0" smtClean="0">
                <a:solidFill>
                  <a:srgbClr val="FFFF00"/>
                </a:solidFill>
                <a:cs typeface="Courier New" panose="02070309020205020404" pitchFamily="49" charset="0"/>
              </a:rPr>
              <a:t>control flow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in this question (the order in which the code runs)</a:t>
            </a:r>
          </a:p>
          <a:p>
            <a:pPr lvl="1"/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Control is passed from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findFinalScores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to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calculateMultiplier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 and then back, several times</a:t>
            </a:r>
            <a:endParaRPr lang="en-CA" dirty="0">
              <a:solidFill>
                <a:schemeClr val="tx1">
                  <a:lumMod val="85000"/>
                </a:schemeClr>
              </a:solidFill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842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err="1" smtClean="0"/>
              <a:t>BUILT-in</a:t>
            </a:r>
            <a:r>
              <a:rPr lang="en-CA" b="1" dirty="0" smtClean="0"/>
              <a:t> Functions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Whenever you write a program in C, you will probably see the following lines of code at the top of your program</a:t>
            </a:r>
          </a:p>
          <a:p>
            <a:pPr lvl="1"/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CA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1"/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CA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stdlib.h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CA" dirty="0" smtClean="0"/>
              <a:t>These tell the compiler (which builds your program from the code you write) to </a:t>
            </a:r>
            <a:r>
              <a:rPr lang="en-CA" i="1" dirty="0" smtClean="0"/>
              <a:t>include</a:t>
            </a:r>
            <a:r>
              <a:rPr lang="en-CA" dirty="0" smtClean="0"/>
              <a:t> files called “</a:t>
            </a:r>
            <a:r>
              <a:rPr lang="en-CA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CA" dirty="0" smtClean="0"/>
              <a:t>” and “</a:t>
            </a:r>
            <a:r>
              <a:rPr lang="en-CA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stdlib.h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  <a:r>
              <a:rPr lang="en-CA" dirty="0" smtClean="0"/>
              <a:t> in the executable it produces</a:t>
            </a:r>
          </a:p>
          <a:p>
            <a:pPr lvl="1"/>
            <a:r>
              <a:rPr lang="en-CA" dirty="0" smtClean="0"/>
              <a:t>“</a:t>
            </a:r>
            <a:r>
              <a:rPr lang="en-CA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CA" dirty="0" smtClean="0"/>
              <a:t>” (which is short for standard input-output) is a premade file that contains a lot of useful functions that help you get input and print output for your program</a:t>
            </a:r>
          </a:p>
          <a:p>
            <a:pPr lvl="1"/>
            <a:r>
              <a:rPr lang="en-CA" dirty="0"/>
              <a:t>“</a:t>
            </a:r>
            <a:r>
              <a:rPr lang="en-CA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stdlib.h</a:t>
            </a:r>
            <a:r>
              <a:rPr lang="en-CA" dirty="0"/>
              <a:t>” (which is short for standard </a:t>
            </a:r>
            <a:r>
              <a:rPr lang="en-CA" dirty="0" smtClean="0"/>
              <a:t>library) </a:t>
            </a:r>
            <a:r>
              <a:rPr lang="en-CA" dirty="0"/>
              <a:t>is </a:t>
            </a:r>
            <a:r>
              <a:rPr lang="en-CA" dirty="0" smtClean="0"/>
              <a:t>another </a:t>
            </a:r>
            <a:r>
              <a:rPr lang="en-CA" dirty="0"/>
              <a:t>premade file that </a:t>
            </a:r>
            <a:r>
              <a:rPr lang="en-CA" dirty="0" smtClean="0"/>
              <a:t>contains many </a:t>
            </a:r>
            <a:r>
              <a:rPr lang="en-CA" dirty="0"/>
              <a:t>general purpose </a:t>
            </a:r>
            <a:r>
              <a:rPr lang="en-CA" dirty="0" smtClean="0"/>
              <a:t>functions</a:t>
            </a:r>
          </a:p>
          <a:p>
            <a:r>
              <a:rPr lang="en-CA" dirty="0" smtClean="0"/>
              <a:t>There are many other code </a:t>
            </a:r>
            <a:r>
              <a:rPr lang="en-CA" i="1" dirty="0" smtClean="0">
                <a:solidFill>
                  <a:srgbClr val="FFFF00"/>
                </a:solidFill>
              </a:rPr>
              <a:t>libraries</a:t>
            </a:r>
            <a:r>
              <a:rPr lang="en-CA" dirty="0" smtClean="0"/>
              <a:t> that you can import; we will use more of them later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087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cap="none" dirty="0"/>
              <a:t>BUILT-IN FUNCTIONS – </a:t>
            </a:r>
            <a:r>
              <a:rPr lang="en-CA" cap="none" dirty="0" smtClean="0"/>
              <a:t>main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0382"/>
            <a:ext cx="10721512" cy="4669105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Every program has at least one function, called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</a:p>
          <a:p>
            <a:pPr lvl="1"/>
            <a:r>
              <a:rPr lang="en-CA" dirty="0" smtClean="0"/>
              <a:t>This is the function that is run when your program begins</a:t>
            </a:r>
          </a:p>
          <a:p>
            <a:r>
              <a:rPr lang="en-CA" dirty="0" smtClean="0"/>
              <a:t>When you create a new program, this template will be followed</a:t>
            </a:r>
          </a:p>
          <a:p>
            <a:pPr marL="457200" lvl="1" indent="0">
              <a:buNone/>
            </a:pP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CA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457200" lvl="1" indent="0">
              <a:buNone/>
            </a:pP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CA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stdlib.h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CA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57200" lvl="1" indent="0">
              <a:buNone/>
            </a:pP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…</a:t>
            </a:r>
          </a:p>
          <a:p>
            <a:pPr marL="457200" lvl="1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EXIT_SUCCESS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/* </a:t>
            </a:r>
            <a:r>
              <a:rPr lang="en-CA" dirty="0" err="1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EXIT_SUCCESS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is defined in </a:t>
            </a:r>
            <a:r>
              <a:rPr lang="en-CA" dirty="0" err="1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 										  	has a value of 0, which tells the operating 									 	system that the program completed successfully */</a:t>
            </a:r>
          </a:p>
          <a:p>
            <a:pPr marL="457200" lvl="1" indent="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285750" lvl="1"/>
            <a:r>
              <a:rPr lang="en-CA" dirty="0" smtClean="0">
                <a:cs typeface="Courier New" panose="02070309020205020404" pitchFamily="49" charset="0"/>
              </a:rPr>
              <a:t>If you are calling another function from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CA" dirty="0" smtClean="0">
                <a:cs typeface="Courier New" panose="02070309020205020404" pitchFamily="49" charset="0"/>
              </a:rPr>
              <a:t>, write it </a:t>
            </a:r>
            <a:r>
              <a:rPr lang="en-CA" b="1" dirty="0" smtClean="0">
                <a:cs typeface="Courier New" panose="02070309020205020404" pitchFamily="49" charset="0"/>
              </a:rPr>
              <a:t>above</a:t>
            </a:r>
            <a:r>
              <a:rPr lang="en-CA" dirty="0" smtClean="0">
                <a:cs typeface="Courier New" panose="02070309020205020404" pitchFamily="49" charset="0"/>
              </a:rPr>
              <a:t> the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r>
              <a:rPr lang="en-CA" dirty="0" smtClean="0">
                <a:cs typeface="Courier New" panose="02070309020205020404" pitchFamily="49" charset="0"/>
              </a:rPr>
              <a:t> function</a:t>
            </a:r>
          </a:p>
          <a:p>
            <a:pPr marL="742950" lvl="2"/>
            <a:r>
              <a:rPr lang="en-CA" dirty="0" smtClean="0">
                <a:cs typeface="Courier New" panose="02070309020205020404" pitchFamily="49" charset="0"/>
              </a:rPr>
              <a:t>Remember, functions must be defined before they can be used</a:t>
            </a:r>
          </a:p>
        </p:txBody>
      </p:sp>
    </p:spTree>
    <p:extLst>
      <p:ext uri="{BB962C8B-B14F-4D97-AF65-F5344CB8AC3E}">
        <p14:creationId xmlns:p14="http://schemas.microsoft.com/office/powerpoint/2010/main" val="33209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cap="none" dirty="0" smtClean="0"/>
              <a:t>BUILT-IN FUNCTIONS – </a:t>
            </a:r>
            <a:r>
              <a:rPr lang="en-CA" cap="none" dirty="0" err="1"/>
              <a:t>p</a:t>
            </a:r>
            <a:r>
              <a:rPr lang="en-CA" cap="none" dirty="0" err="1" smtClean="0"/>
              <a:t>rintf</a:t>
            </a:r>
            <a:endParaRPr lang="en-CA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0383"/>
            <a:ext cx="10325001" cy="4350818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One of the most useful premade functions is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 smtClean="0"/>
              <a:t> (which stands for print formatted)</a:t>
            </a:r>
          </a:p>
          <a:p>
            <a:pPr lvl="1"/>
            <a:r>
              <a:rPr lang="en-CA" dirty="0" smtClean="0"/>
              <a:t>This outputs whatever parameters are passed to it, and allows you to see the results of your program</a:t>
            </a:r>
          </a:p>
          <a:p>
            <a:pPr lvl="1"/>
            <a:r>
              <a:rPr lang="en-CA" dirty="0" smtClean="0"/>
              <a:t>For example,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rintf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(“My first sentence!”);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Output: My </a:t>
            </a:r>
            <a:r>
              <a:rPr lang="en-CA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 </a:t>
            </a:r>
            <a:r>
              <a:rPr lang="en-CA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sentence!</a:t>
            </a:r>
            <a:endParaRPr lang="en-CA" dirty="0" smtClean="0">
              <a:solidFill>
                <a:srgbClr val="92D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dirty="0" smtClean="0"/>
              <a:t>You can also output the value of variables by passing them as additional parameters; however, you must declare the data type of the variables you are passing with a </a:t>
            </a:r>
            <a:r>
              <a:rPr lang="en-CA" i="1" dirty="0" smtClean="0"/>
              <a:t>format specifier</a:t>
            </a:r>
            <a:r>
              <a:rPr lang="en-CA" dirty="0"/>
              <a:t> – </a:t>
            </a:r>
            <a:r>
              <a:rPr lang="en-CA" dirty="0" smtClean="0"/>
              <a:t>a percentage sign (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%</a:t>
            </a:r>
            <a:r>
              <a:rPr lang="en-CA" dirty="0" smtClean="0"/>
              <a:t>) followed by a letter (usually </a:t>
            </a:r>
            <a:r>
              <a:rPr lang="en-C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/>
              <a:t>,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CA" dirty="0" smtClean="0"/>
              <a:t>,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A" dirty="0" smtClean="0"/>
              <a:t>, or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CA" dirty="0" smtClean="0"/>
              <a:t>)</a:t>
            </a:r>
          </a:p>
          <a:p>
            <a:pPr lvl="1"/>
            <a:r>
              <a:rPr lang="en-CA" dirty="0" smtClean="0"/>
              <a:t>Don’t confuse this with the modulus operator!</a:t>
            </a:r>
          </a:p>
          <a:p>
            <a:r>
              <a:rPr lang="en-CA" dirty="0"/>
              <a:t>Use the following format specifiers for each data type</a:t>
            </a:r>
          </a:p>
          <a:p>
            <a:pPr lvl="1"/>
            <a:r>
              <a:rPr lang="en-CA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/>
              <a:t> – 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%</a:t>
            </a:r>
            <a:r>
              <a:rPr lang="en-C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/>
              <a:t> or 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%d</a:t>
            </a:r>
          </a:p>
          <a:p>
            <a:pPr lvl="1"/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/>
              <a:t> – 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%f</a:t>
            </a: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CA" dirty="0" smtClean="0"/>
              <a:t> </a:t>
            </a:r>
            <a:r>
              <a:rPr lang="en-CA" dirty="0"/>
              <a:t>–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%c</a:t>
            </a: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char*</a:t>
            </a:r>
            <a:r>
              <a:rPr lang="en-CA" dirty="0"/>
              <a:t> </a:t>
            </a:r>
            <a:r>
              <a:rPr lang="en-CA" dirty="0" smtClean="0"/>
              <a:t>–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%s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83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cap="none" dirty="0" smtClean="0"/>
              <a:t>BUILT-IN FUNCTIONS – </a:t>
            </a:r>
            <a:r>
              <a:rPr lang="en-CA" cap="none" dirty="0" err="1" smtClean="0"/>
              <a:t>printf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163160" cy="4350818"/>
          </a:xfrm>
        </p:spPr>
        <p:txBody>
          <a:bodyPr/>
          <a:lstStyle/>
          <a:p>
            <a:r>
              <a:rPr lang="en-CA" sz="1800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distanceMoved</a:t>
            </a:r>
            <a:r>
              <a:rPr lang="en-C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80;</a:t>
            </a:r>
          </a:p>
          <a:p>
            <a:pPr marL="268288" indent="0">
              <a:buNone/>
            </a:pPr>
            <a:r>
              <a:rPr lang="en-CA" sz="18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(“The current distance you have travelled is %</a:t>
            </a:r>
            <a:r>
              <a:rPr lang="en-C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miles.”, </a:t>
            </a:r>
            <a:r>
              <a:rPr lang="en-C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distanceMoved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268288" indent="0">
              <a:buNone/>
            </a:pPr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CA" sz="1800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Output: The current distance you have travelled is 80 </a:t>
            </a:r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miles.</a:t>
            </a:r>
          </a:p>
          <a:p>
            <a:pPr marL="268288" indent="0">
              <a:buNone/>
            </a:pPr>
            <a:endParaRPr lang="en-CA" sz="1800" dirty="0" smtClean="0">
              <a:solidFill>
                <a:srgbClr val="92D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8288" indent="-254000"/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Assume that </a:t>
            </a:r>
            <a:r>
              <a:rPr lang="en-CA" sz="1800" dirty="0" err="1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playerNum</a:t>
            </a:r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3 and that </a:t>
            </a:r>
            <a:r>
              <a:rPr lang="en-CA" sz="1800" dirty="0" err="1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playerScore</a:t>
            </a:r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[2] = 512.237</a:t>
            </a:r>
          </a:p>
          <a:p>
            <a:pPr marL="268288" indent="0">
              <a:buNone/>
            </a:pPr>
            <a:r>
              <a:rPr lang="en-CA" sz="18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(“It is currently player %i’s turn, who has a score of %f.”, </a:t>
            </a:r>
            <a:r>
              <a:rPr lang="en-CA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playerNum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C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playerScore</a:t>
            </a:r>
            <a:r>
              <a:rPr lang="en-C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[2</a:t>
            </a:r>
            <a:r>
              <a:rPr lang="en-CA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]);</a:t>
            </a:r>
          </a:p>
          <a:p>
            <a:pPr marL="268288" indent="0">
              <a:buNone/>
            </a:pPr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Output: </a:t>
            </a:r>
            <a:r>
              <a:rPr lang="en-CA" sz="1800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 is currently player 3</a:t>
            </a:r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’s </a:t>
            </a:r>
            <a:r>
              <a:rPr lang="en-CA" sz="1800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turn, who has a score </a:t>
            </a:r>
            <a:r>
              <a:rPr lang="en-CA" sz="1800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of 512.237.</a:t>
            </a:r>
            <a:endParaRPr lang="en-CA" sz="1800" dirty="0">
              <a:solidFill>
                <a:srgbClr val="92D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8288" indent="0">
              <a:buNone/>
            </a:pPr>
            <a:endParaRPr lang="en-CA" dirty="0"/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72481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cap="none" dirty="0"/>
              <a:t>BUILT-IN FUNCTIONS – </a:t>
            </a:r>
            <a:r>
              <a:rPr lang="en-CA" cap="none" dirty="0" err="1"/>
              <a:t>printf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 smtClean="0"/>
              <a:t> function will continue to output text on the same line unless you use the </a:t>
            </a:r>
            <a:r>
              <a:rPr lang="en-CA" i="1" dirty="0" smtClean="0"/>
              <a:t>escape sequence</a:t>
            </a:r>
            <a:r>
              <a:rPr lang="en-CA" dirty="0" smtClean="0"/>
              <a:t>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lvl="1"/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(“This text is on the first line,\</a:t>
            </a:r>
            <a:r>
              <a:rPr lang="en-C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nBut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this is on the second.”);</a:t>
            </a:r>
          </a:p>
          <a:p>
            <a:pPr marL="717550" lvl="1" indent="0">
              <a:buNone/>
            </a:pP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Output: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 text is on the first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line,</a:t>
            </a:r>
          </a:p>
          <a:p>
            <a:pPr marL="717550" lvl="1" indent="0">
              <a:buNone/>
            </a:pP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But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 is on the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second.</a:t>
            </a:r>
          </a:p>
          <a:p>
            <a:pPr marL="358775"/>
            <a:r>
              <a:rPr lang="en-CA" dirty="0" smtClean="0"/>
              <a:t>Similarly, you can use the sequence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\t</a:t>
            </a:r>
            <a:r>
              <a:rPr lang="en-CA" dirty="0" smtClean="0"/>
              <a:t> to put a tab in your output</a:t>
            </a:r>
          </a:p>
          <a:p>
            <a:pPr lvl="1"/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(“I want some\</a:t>
            </a:r>
            <a:r>
              <a:rPr lang="en-C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tspace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my output.”);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17550" lvl="1" indent="0">
              <a:buNone/>
            </a:pP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Output: I want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some		space </a:t>
            </a:r>
            <a:r>
              <a:rPr lang="en-CA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my </a:t>
            </a: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</a:t>
            </a:r>
          </a:p>
        </p:txBody>
      </p:sp>
    </p:spTree>
    <p:extLst>
      <p:ext uri="{BB962C8B-B14F-4D97-AF65-F5344CB8AC3E}">
        <p14:creationId xmlns:p14="http://schemas.microsoft.com/office/powerpoint/2010/main" val="327989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Programming Problems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 eclipse to </a:t>
            </a:r>
            <a:r>
              <a:rPr lang="en-CA" dirty="0"/>
              <a:t>write all the necessary code to solve </a:t>
            </a:r>
            <a:r>
              <a:rPr lang="en-CA" dirty="0" smtClean="0"/>
              <a:t>the </a:t>
            </a:r>
            <a:r>
              <a:rPr lang="en-CA" dirty="0"/>
              <a:t>problems </a:t>
            </a:r>
            <a:r>
              <a:rPr lang="en-CA" dirty="0" smtClean="0"/>
              <a:t>in </a:t>
            </a:r>
            <a:r>
              <a:rPr lang="en-CA" sz="5400" b="1" dirty="0" smtClean="0">
                <a:solidFill>
                  <a:srgbClr val="FF0000"/>
                </a:solidFill>
              </a:rPr>
              <a:t>this</a:t>
            </a:r>
            <a:r>
              <a:rPr lang="en-CA" dirty="0" smtClean="0"/>
              <a:t> document</a:t>
            </a:r>
          </a:p>
          <a:p>
            <a:r>
              <a:rPr lang="en-CA" dirty="0" smtClean="0"/>
              <a:t>If you don’t have eclipse installed, you can use </a:t>
            </a:r>
            <a:r>
              <a:rPr lang="en-CA" dirty="0"/>
              <a:t>this </a:t>
            </a:r>
            <a:r>
              <a:rPr lang="en-CA" dirty="0" smtClean="0"/>
              <a:t>site instead: </a:t>
            </a:r>
            <a:r>
              <a:rPr lang="en-CA" dirty="0">
                <a:hlinkClick r:id="rId2"/>
              </a:rPr>
              <a:t>https://ideone.com</a:t>
            </a:r>
            <a:r>
              <a:rPr lang="en-CA" dirty="0" smtClean="0">
                <a:hlinkClick r:id="rId2"/>
              </a:rPr>
              <a:t>/</a:t>
            </a:r>
            <a:endParaRPr lang="en-CA" dirty="0" smtClean="0"/>
          </a:p>
          <a:p>
            <a:pPr lvl="1"/>
            <a:r>
              <a:rPr lang="en-CA" dirty="0" smtClean="0"/>
              <a:t>Depending on your network connection, this might be unreliable</a:t>
            </a:r>
          </a:p>
          <a:p>
            <a:r>
              <a:rPr lang="en-CA" dirty="0" smtClean="0"/>
              <a:t>Make sure that your output matches </a:t>
            </a:r>
            <a:r>
              <a:rPr lang="en-CA" b="1" i="1" dirty="0" smtClean="0"/>
              <a:t>exactly</a:t>
            </a:r>
            <a:r>
              <a:rPr lang="en-CA" dirty="0" smtClean="0"/>
              <a:t> with what is provided in the question before moving on</a:t>
            </a:r>
          </a:p>
          <a:p>
            <a:r>
              <a:rPr lang="en-CA" dirty="0"/>
              <a:t>The volunteers are here for a </a:t>
            </a:r>
            <a:r>
              <a:rPr lang="en-CA" dirty="0" smtClean="0"/>
              <a:t>reason; if you need help with anything, please ask!</a:t>
            </a:r>
          </a:p>
          <a:p>
            <a:pPr lvl="1"/>
            <a:r>
              <a:rPr lang="en-CA" dirty="0" smtClean="0"/>
              <a:t>Also, ask the other people at your table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20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Review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Last session we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covered</a:t>
            </a:r>
          </a:p>
          <a:p>
            <a:pPr lvl="1"/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Data Types</a:t>
            </a:r>
          </a:p>
          <a:p>
            <a:pPr lvl="1"/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Variables</a:t>
            </a:r>
          </a:p>
          <a:p>
            <a:pPr lvl="1"/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Conditional Statements</a:t>
            </a:r>
          </a:p>
          <a:p>
            <a:pPr lvl="1"/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Shorthand Notation</a:t>
            </a:r>
            <a:endParaRPr lang="en-CA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94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Notes for next session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Next session, we will cover:</a:t>
            </a:r>
          </a:p>
          <a:p>
            <a:pPr lvl="1"/>
            <a:r>
              <a:rPr lang="en-CA" dirty="0" smtClean="0"/>
              <a:t>Variable scope</a:t>
            </a:r>
          </a:p>
          <a:p>
            <a:pPr lvl="1"/>
            <a:r>
              <a:rPr lang="en-CA" dirty="0"/>
              <a:t>Local and global </a:t>
            </a:r>
            <a:r>
              <a:rPr lang="en-CA" dirty="0" smtClean="0"/>
              <a:t>variables</a:t>
            </a:r>
          </a:p>
          <a:p>
            <a:pPr lvl="1"/>
            <a:r>
              <a:rPr lang="en-CA" dirty="0" smtClean="0"/>
              <a:t>Casting values</a:t>
            </a:r>
            <a:endParaRPr lang="en-CA" dirty="0"/>
          </a:p>
          <a:p>
            <a:pPr lvl="1"/>
            <a:r>
              <a:rPr lang="en-CA" dirty="0" smtClean="0"/>
              <a:t>Passing variables </a:t>
            </a:r>
            <a:r>
              <a:rPr lang="en-CA" dirty="0"/>
              <a:t>by value </a:t>
            </a:r>
            <a:r>
              <a:rPr lang="en-CA" dirty="0" smtClean="0"/>
              <a:t>and </a:t>
            </a:r>
            <a:r>
              <a:rPr lang="en-CA" dirty="0"/>
              <a:t>by reference</a:t>
            </a:r>
          </a:p>
          <a:p>
            <a:pPr lvl="1"/>
            <a:r>
              <a:rPr lang="en-CA" dirty="0"/>
              <a:t>Constants and the </a:t>
            </a: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</a:t>
            </a:r>
            <a:r>
              <a:rPr lang="en-CA" dirty="0"/>
              <a:t> </a:t>
            </a:r>
            <a:r>
              <a:rPr lang="en-CA" dirty="0" smtClean="0"/>
              <a:t>directive</a:t>
            </a:r>
          </a:p>
          <a:p>
            <a:r>
              <a:rPr lang="en-CA" dirty="0" smtClean="0"/>
              <a:t>Look these up and try to learn about them yourself!</a:t>
            </a:r>
          </a:p>
          <a:p>
            <a:r>
              <a:rPr lang="en-CA" dirty="0" smtClean="0"/>
              <a:t>Please try to complete as many of the problems on the document as you can before next session!</a:t>
            </a:r>
          </a:p>
          <a:p>
            <a:pPr lvl="1"/>
            <a:r>
              <a:rPr lang="en-CA" dirty="0" smtClean="0"/>
              <a:t>We will continue working on them next time, but there will be more problems as well</a:t>
            </a:r>
          </a:p>
          <a:p>
            <a:pPr lvl="1"/>
            <a:r>
              <a:rPr lang="en-CA" dirty="0" smtClean="0"/>
              <a:t>If you can’t figure something out, skip the question and ask about it next week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25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– </a:t>
            </a:r>
            <a:r>
              <a:rPr lang="en-CA" dirty="0" smtClean="0"/>
              <a:t>Data Types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0383"/>
            <a:ext cx="10234799" cy="4350818"/>
          </a:xfrm>
        </p:spPr>
        <p:txBody>
          <a:bodyPr/>
          <a:lstStyle/>
          <a:p>
            <a:r>
              <a:rPr lang="en-CA" dirty="0" smtClean="0"/>
              <a:t>There are four basic data types, and one compound type</a:t>
            </a:r>
          </a:p>
          <a:p>
            <a:pPr lvl="1"/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/>
              <a:t> (short for integer), which holds only whole number values</a:t>
            </a: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/>
              <a:t> (short for floating point), which holds only decimal values</a:t>
            </a:r>
          </a:p>
          <a:p>
            <a:pPr lvl="1"/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ool</a:t>
            </a:r>
            <a:r>
              <a:rPr lang="en-CA" dirty="0" smtClean="0"/>
              <a:t> (short for Boolean), which can be either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CA" dirty="0" smtClean="0"/>
              <a:t> or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CA" dirty="0" smtClean="0"/>
              <a:t>, which holds a single character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(the compound type)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, which </a:t>
            </a:r>
            <a:r>
              <a:rPr lang="en-CA" dirty="0" smtClean="0"/>
              <a:t>holds many individual pieces of data (called elements) in a list</a:t>
            </a:r>
          </a:p>
          <a:p>
            <a:pPr lvl="2"/>
            <a:r>
              <a:rPr lang="en-CA" dirty="0" smtClean="0"/>
              <a:t>Remember, the elements of an array can be accessed with </a:t>
            </a:r>
            <a:r>
              <a:rPr lang="en-CA" dirty="0"/>
              <a:t>curly brackets </a:t>
            </a:r>
            <a:r>
              <a:rPr lang="en-CA" dirty="0" smtClean="0"/>
              <a:t>– 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CA" dirty="0" smtClean="0"/>
              <a:t> and 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lvl="3"/>
            <a:r>
              <a:rPr lang="en-CA" dirty="0" smtClean="0"/>
              <a:t>For example, 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coolNumbers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[6]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42;</a:t>
            </a:r>
          </a:p>
          <a:p>
            <a:pPr lvl="2"/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Also recall that array elements are numbered beginning at </a:t>
            </a:r>
            <a:r>
              <a:rPr lang="en-CA" b="1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0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, not </a:t>
            </a:r>
            <a:r>
              <a:rPr lang="en-CA" b="1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1</a:t>
            </a:r>
          </a:p>
          <a:p>
            <a:pPr lvl="2"/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Finally, don’t forget that arrays can store </a:t>
            </a:r>
            <a:r>
              <a:rPr lang="en-CA" i="1" dirty="0" smtClean="0">
                <a:solidFill>
                  <a:schemeClr val="tx1">
                    <a:lumMod val="85000"/>
                  </a:schemeClr>
                </a:solidFill>
              </a:rPr>
              <a:t>other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 variables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5436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</a:t>
            </a:r>
            <a:r>
              <a:rPr lang="en-CA" dirty="0" smtClean="0"/>
              <a:t>– Variables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414014" cy="4350818"/>
          </a:xfrm>
        </p:spPr>
        <p:txBody>
          <a:bodyPr/>
          <a:lstStyle/>
          <a:p>
            <a:r>
              <a:rPr lang="en-CA" dirty="0" smtClean="0"/>
              <a:t>Containers to hold data</a:t>
            </a:r>
          </a:p>
          <a:p>
            <a:pPr lvl="1"/>
            <a:r>
              <a:rPr lang="en-CA" dirty="0" smtClean="0"/>
              <a:t>At any time you can either </a:t>
            </a:r>
            <a:r>
              <a:rPr lang="en-CA" i="1" dirty="0" smtClean="0"/>
              <a:t>read</a:t>
            </a:r>
            <a:r>
              <a:rPr lang="en-CA" dirty="0" smtClean="0"/>
              <a:t> this data, or </a:t>
            </a:r>
            <a:r>
              <a:rPr lang="en-CA" i="1" dirty="0" smtClean="0"/>
              <a:t>change</a:t>
            </a:r>
            <a:r>
              <a:rPr lang="en-CA" dirty="0" smtClean="0"/>
              <a:t> it</a:t>
            </a:r>
          </a:p>
          <a:p>
            <a:r>
              <a:rPr lang="en-CA" dirty="0" smtClean="0"/>
              <a:t>Variable names are written in camel case, and are case sensitive</a:t>
            </a:r>
          </a:p>
          <a:p>
            <a:pPr lvl="1"/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myVariable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MyVariable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CA" dirty="0" smtClean="0"/>
              <a:t>There are some words you can’t use as variables</a:t>
            </a:r>
            <a:r>
              <a:rPr lang="en-CA" dirty="0"/>
              <a:t> </a:t>
            </a:r>
            <a:r>
              <a:rPr lang="en-CA" dirty="0" smtClean="0"/>
              <a:t>– these are reserved names</a:t>
            </a:r>
          </a:p>
          <a:p>
            <a:r>
              <a:rPr lang="en-CA" dirty="0" smtClean="0"/>
              <a:t>Variables are declared by first specifying their type, and then their name</a:t>
            </a:r>
          </a:p>
          <a:p>
            <a:pPr lvl="1"/>
            <a:r>
              <a:rPr lang="en-CA" dirty="0" smtClean="0"/>
              <a:t>For example,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operatorName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“Aneeq”;</a:t>
            </a:r>
            <a:r>
              <a:rPr lang="en-CA" dirty="0" smtClean="0"/>
              <a:t> or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volumeLevel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50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CA" dirty="0" smtClean="0"/>
              <a:t>To give a variable a value, use the assignment operator (the equals sign)</a:t>
            </a:r>
          </a:p>
          <a:p>
            <a:pPr lvl="1"/>
            <a:r>
              <a:rPr lang="en-CA" dirty="0" smtClean="0"/>
              <a:t>For example,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soundEnabled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CA" dirty="0" smtClean="0"/>
              <a:t> or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playerPosition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[3]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302, 620, 30;</a:t>
            </a:r>
            <a:endParaRPr lang="en-CA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2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– </a:t>
            </a:r>
            <a:r>
              <a:rPr lang="en-CA" dirty="0" smtClean="0"/>
              <a:t>Conditional Statements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440383"/>
            <a:ext cx="10010681" cy="4350818"/>
          </a:xfrm>
        </p:spPr>
        <p:txBody>
          <a:bodyPr/>
          <a:lstStyle/>
          <a:p>
            <a:r>
              <a:rPr lang="en-CA" dirty="0" smtClean="0"/>
              <a:t>There are three main structures that can be used to make decisions in your programs</a:t>
            </a:r>
          </a:p>
          <a:p>
            <a:pPr lvl="1"/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CA" dirty="0" smtClean="0"/>
              <a:t> statements</a:t>
            </a:r>
          </a:p>
          <a:p>
            <a:pPr lvl="1"/>
            <a:r>
              <a:rPr lang="en-CA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hile</a:t>
            </a:r>
            <a:r>
              <a:rPr lang="en-CA" dirty="0" smtClean="0"/>
              <a:t> loops</a:t>
            </a:r>
          </a:p>
          <a:p>
            <a:pPr lvl="1"/>
            <a:r>
              <a:rPr lang="en-CA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-CA" dirty="0" smtClean="0"/>
              <a:t> loops</a:t>
            </a:r>
          </a:p>
          <a:p>
            <a:r>
              <a:rPr lang="en-CA" dirty="0" smtClean="0"/>
              <a:t>Remember, loops will run until the condition you specify for them is true, whereas if statements will run only once</a:t>
            </a:r>
          </a:p>
          <a:p>
            <a:pPr lvl="1"/>
            <a:r>
              <a:rPr lang="en-CA" dirty="0" smtClean="0"/>
              <a:t>Be careful to not create infinite loops, which happens when a loop condition never becomes true</a:t>
            </a:r>
          </a:p>
        </p:txBody>
      </p:sp>
    </p:spTree>
    <p:extLst>
      <p:ext uri="{BB962C8B-B14F-4D97-AF65-F5344CB8AC3E}">
        <p14:creationId xmlns:p14="http://schemas.microsoft.com/office/powerpoint/2010/main" val="60863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– </a:t>
            </a:r>
            <a:r>
              <a:rPr lang="en-CA" dirty="0" smtClean="0"/>
              <a:t>Shorthand Notation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3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can also be written as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+=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3</a:t>
            </a:r>
          </a:p>
          <a:p>
            <a:pPr lvl="1"/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This syntax applies to the other basic operators as well (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-=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,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*=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, and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/=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)</a:t>
            </a:r>
          </a:p>
          <a:p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To add or subtract 1 from a variable, use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CA" dirty="0"/>
              <a:t> and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, respectively</a:t>
            </a:r>
          </a:p>
          <a:p>
            <a:pPr lvl="1"/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questionNumber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questionNumber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becomes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questionNumber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</a:p>
          <a:p>
            <a:pPr lvl="1"/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timeRemaining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timeRemaining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 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becomes</a:t>
            </a:r>
            <a:r>
              <a:rPr lang="en-CA" dirty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timeRemaining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r>
              <a:rPr lang="en-CA" dirty="0"/>
              <a:t>The letter “</a:t>
            </a:r>
            <a:r>
              <a:rPr lang="en-CA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/>
              <a:t>” is often used as a counter in loops</a:t>
            </a:r>
          </a:p>
          <a:p>
            <a:pPr lvl="1"/>
            <a:r>
              <a:rPr lang="en-CA" dirty="0"/>
              <a:t>If you have a nested loop, the letter “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</a:t>
            </a:r>
            <a:r>
              <a:rPr lang="en-CA" dirty="0"/>
              <a:t>” is used </a:t>
            </a:r>
            <a:r>
              <a:rPr lang="en-CA" dirty="0" smtClean="0"/>
              <a:t>next</a:t>
            </a:r>
          </a:p>
          <a:p>
            <a:r>
              <a:rPr lang="en-CA" dirty="0" smtClean="0"/>
              <a:t>These shortcuts will be used throughout this presentation to save space, but you don’t have to use them in your own code if you find it confusing</a:t>
            </a:r>
            <a:endParaRPr lang="en-CA" dirty="0"/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409790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Review Questions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Solve the following problems on your computer</a:t>
            </a:r>
          </a:p>
          <a:p>
            <a:r>
              <a:rPr lang="en-CA" dirty="0">
                <a:solidFill>
                  <a:schemeClr val="tx1">
                    <a:lumMod val="85000"/>
                  </a:schemeClr>
                </a:solidFill>
              </a:rPr>
              <a:t>You 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</a:rPr>
              <a:t>don’t need a calculator</a:t>
            </a:r>
            <a:endParaRPr lang="en-CA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019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664144" cy="435081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CA" dirty="0" smtClean="0">
                <a:solidFill>
                  <a:schemeClr val="tx1">
                    <a:lumMod val="85000"/>
                  </a:schemeClr>
                </a:solidFill>
                <a:cs typeface="Courier New" panose="02070309020205020404" pitchFamily="49" charset="0"/>
              </a:rPr>
              <a:t>Identify the variable type, name, and value (if it exists) in the following statements:</a:t>
            </a: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computerName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“Attic-PC”</a:t>
            </a:r>
            <a:endParaRPr lang="en-CA" dirty="0">
              <a:solidFill>
                <a:schemeClr val="tx1">
                  <a:lumMod val="8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timeElapsed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1"/>
            <a:r>
              <a:rPr lang="en-CA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0;</a:t>
            </a:r>
          </a:p>
          <a:p>
            <a:pPr lvl="1"/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firstInput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1"/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ool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timerRunning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1"/>
            <a:r>
              <a:rPr lang="en-CA" dirty="0" err="1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uptime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160" y="5621269"/>
            <a:ext cx="1080000" cy="1080000"/>
          </a:xfrm>
          <a:prstGeom prst="ellipse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847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_ProgrammingVariant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_ProgrammingVariant" id="{7BC9B0B0-3F9B-4A56-9F44-79D1F77EF84A}" vid="{179431EB-E7E1-445B-A7D2-587778CD16D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Mesh_ProgrammingVariant</Template>
  <TotalTime>1433</TotalTime>
  <Words>2051</Words>
  <Application>Microsoft Office PowerPoint</Application>
  <PresentationFormat>Widescreen</PresentationFormat>
  <Paragraphs>291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Gothic</vt:lpstr>
      <vt:lpstr>Courier New</vt:lpstr>
      <vt:lpstr>Mesh_ProgrammingVariant</vt:lpstr>
      <vt:lpstr>CoderDojo – Week 5</vt:lpstr>
      <vt:lpstr>Oops…</vt:lpstr>
      <vt:lpstr>Review</vt:lpstr>
      <vt:lpstr>Review – Data Types</vt:lpstr>
      <vt:lpstr>Review – Variables</vt:lpstr>
      <vt:lpstr>Review – Conditional Statements</vt:lpstr>
      <vt:lpstr>Review – Shorthand Notation</vt:lpstr>
      <vt:lpstr>Review Questions</vt:lpstr>
      <vt:lpstr>Review Questions</vt:lpstr>
      <vt:lpstr>Review Questions (Continued)</vt:lpstr>
      <vt:lpstr>Review Questions (Continued)</vt:lpstr>
      <vt:lpstr>Review Questions – answers</vt:lpstr>
      <vt:lpstr>Review Questions – answers (Continued)</vt:lpstr>
      <vt:lpstr>Functions</vt:lpstr>
      <vt:lpstr>Functions (Continued)</vt:lpstr>
      <vt:lpstr>Functions – Declaration</vt:lpstr>
      <vt:lpstr>Functions – Declaration (Continued)</vt:lpstr>
      <vt:lpstr>Functions – parameters and Arguments</vt:lpstr>
      <vt:lpstr>Functions – parameters and Arguments (Continued)</vt:lpstr>
      <vt:lpstr>Function Questions</vt:lpstr>
      <vt:lpstr>Function Questions</vt:lpstr>
      <vt:lpstr>Function Questions (Continued)</vt:lpstr>
      <vt:lpstr>Function Questions – answers </vt:lpstr>
      <vt:lpstr>BUILT-in Functions</vt:lpstr>
      <vt:lpstr>BUILT-IN FUNCTIONS – main</vt:lpstr>
      <vt:lpstr>BUILT-IN FUNCTIONS – printf</vt:lpstr>
      <vt:lpstr>BUILT-IN FUNCTIONS – printf (Continued)</vt:lpstr>
      <vt:lpstr>BUILT-IN FUNCTIONS – printf (Continued)</vt:lpstr>
      <vt:lpstr>Programming Problems</vt:lpstr>
      <vt:lpstr>Notes for next session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CoderDojo – Week 5</dc:title>
  <dc:creator>Aneeq Qayyum</dc:creator>
  <cp:lastModifiedBy>Aneeq Qayyum</cp:lastModifiedBy>
  <cp:revision>712</cp:revision>
  <dcterms:created xsi:type="dcterms:W3CDTF">2015-08-08T05:40:08Z</dcterms:created>
  <dcterms:modified xsi:type="dcterms:W3CDTF">2015-08-18T21:01:21Z</dcterms:modified>
</cp:coreProperties>
</file>