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0" r:id="rId3"/>
    <p:sldId id="269" r:id="rId4"/>
    <p:sldId id="301" r:id="rId5"/>
    <p:sldId id="302" r:id="rId6"/>
    <p:sldId id="303" r:id="rId7"/>
    <p:sldId id="262" r:id="rId8"/>
    <p:sldId id="304" r:id="rId9"/>
    <p:sldId id="264" r:id="rId10"/>
    <p:sldId id="265" r:id="rId11"/>
    <p:sldId id="266" r:id="rId12"/>
    <p:sldId id="267" r:id="rId13"/>
    <p:sldId id="268" r:id="rId14"/>
    <p:sldId id="272" r:id="rId15"/>
    <p:sldId id="274" r:id="rId16"/>
    <p:sldId id="273" r:id="rId17"/>
    <p:sldId id="275" r:id="rId18"/>
    <p:sldId id="279" r:id="rId19"/>
    <p:sldId id="278" r:id="rId20"/>
    <p:sldId id="282" r:id="rId21"/>
    <p:sldId id="276" r:id="rId22"/>
    <p:sldId id="277" r:id="rId23"/>
    <p:sldId id="289" r:id="rId24"/>
    <p:sldId id="290" r:id="rId25"/>
    <p:sldId id="280" r:id="rId26"/>
    <p:sldId id="285" r:id="rId27"/>
    <p:sldId id="291" r:id="rId28"/>
    <p:sldId id="281" r:id="rId29"/>
    <p:sldId id="284" r:id="rId30"/>
    <p:sldId id="292" r:id="rId31"/>
    <p:sldId id="283" r:id="rId32"/>
    <p:sldId id="286" r:id="rId33"/>
    <p:sldId id="288" r:id="rId34"/>
    <p:sldId id="287" r:id="rId35"/>
    <p:sldId id="305"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4660"/>
  </p:normalViewPr>
  <p:slideViewPr>
    <p:cSldViewPr snapToGrid="0">
      <p:cViewPr varScale="1">
        <p:scale>
          <a:sx n="74" d="100"/>
          <a:sy n="74" d="100"/>
        </p:scale>
        <p:origin x="-48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1881634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2062849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908287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Click to edit Master text styles</a:t>
            </a:r>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35736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Click to edit Master text styles</a:t>
            </a:r>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922506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1222176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2446464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3484320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2575864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830782"/>
          </a:xfrm>
        </p:spPr>
        <p:txBody>
          <a:body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141413" y="1440383"/>
            <a:ext cx="9905998" cy="4350818"/>
          </a:xfrm>
        </p:spPr>
        <p:txBody>
          <a:bodyPr anchor="t"/>
          <a:lstStyle>
            <a:lvl1pPr>
              <a:defRPr strike="noStrike" cap="none" baseline="0">
                <a:latin typeface="Calibri" panose="020F0502020204030204" pitchFamily="34" charset="0"/>
              </a:defRPr>
            </a:lvl1pPr>
            <a:lvl2pPr>
              <a:defRPr strike="noStrike" cap="none">
                <a:latin typeface="Calibri" panose="020F0502020204030204" pitchFamily="34" charset="0"/>
              </a:defRPr>
            </a:lvl2pPr>
            <a:lvl3pPr>
              <a:defRPr strike="noStrike" cap="none">
                <a:latin typeface="Calibri" panose="020F0502020204030204" pitchFamily="34" charset="0"/>
              </a:defRPr>
            </a:lvl3pPr>
            <a:lvl4pPr>
              <a:defRPr strike="noStrike" cap="none">
                <a:latin typeface="Calibri" panose="020F0502020204030204" pitchFamily="34" charset="0"/>
              </a:defRPr>
            </a:lvl4pPr>
            <a:lvl5pPr>
              <a:defRPr strike="noStrike" cap="none">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1375186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2763563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1416210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1750223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4202595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4188768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9E0783-DEA3-4B4C-9F0C-24F055F9965E}" type="datetimeFigureOut">
              <a:rPr lang="en-CA" smtClean="0"/>
              <a:t>08/08/2015</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2592386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6A9E0783-DEA3-4B4C-9F0C-24F055F9965E}" type="datetimeFigureOut">
              <a:rPr lang="en-CA" smtClean="0"/>
              <a:t>08/08/2015</a:t>
            </a:fld>
            <a:endParaRPr lang="en-CA" dirty="0"/>
          </a:p>
        </p:txBody>
      </p:sp>
      <p:sp>
        <p:nvSpPr>
          <p:cNvPr id="6" name="Footer Placeholder 5"/>
          <p:cNvSpPr>
            <a:spLocks noGrp="1"/>
          </p:cNvSpPr>
          <p:nvPr>
            <p:ph type="ftr" sz="quarter" idx="11"/>
          </p:nvPr>
        </p:nvSpPr>
        <p:spPr>
          <a:xfrm>
            <a:off x="1141412" y="5883275"/>
            <a:ext cx="5105400" cy="365125"/>
          </a:xfrm>
        </p:spPr>
        <p:txBody>
          <a:bodyPr/>
          <a:lstStyle/>
          <a:p>
            <a:endParaRPr lang="en-CA" dirty="0"/>
          </a:p>
        </p:txBody>
      </p:sp>
      <p:sp>
        <p:nvSpPr>
          <p:cNvPr id="7" name="Slide Number Placeholder 6"/>
          <p:cNvSpPr>
            <a:spLocks noGrp="1"/>
          </p:cNvSpPr>
          <p:nvPr>
            <p:ph type="sldNum" sz="quarter" idx="12"/>
          </p:nvPr>
        </p:nvSpPr>
        <p:spPr>
          <a:xfrm>
            <a:off x="10742612" y="5883275"/>
            <a:ext cx="322567" cy="365125"/>
          </a:xfrm>
        </p:spPr>
        <p:txBody>
          <a:bodyPr/>
          <a:lstStyle/>
          <a:p>
            <a:fld id="{DDE98647-BBFC-4784-95F2-BE09AA3143BA}" type="slidenum">
              <a:rPr lang="en-CA" smtClean="0"/>
              <a:t>‹#›</a:t>
            </a:fld>
            <a:endParaRPr lang="en-CA" dirty="0"/>
          </a:p>
        </p:txBody>
      </p:sp>
    </p:spTree>
    <p:extLst>
      <p:ext uri="{BB962C8B-B14F-4D97-AF65-F5344CB8AC3E}">
        <p14:creationId xmlns:p14="http://schemas.microsoft.com/office/powerpoint/2010/main" val="414224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6A9E0783-DEA3-4B4C-9F0C-24F055F9965E}" type="datetimeFigureOut">
              <a:rPr lang="en-CA" smtClean="0"/>
              <a:t>08/08/2015</a:t>
            </a:fld>
            <a:endParaRPr lang="en-CA"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CA"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DE98647-BBFC-4784-95F2-BE09AA3143BA}" type="slidenum">
              <a:rPr lang="en-CA" smtClean="0"/>
              <a:t>‹#›</a:t>
            </a:fld>
            <a:endParaRPr lang="en-CA" dirty="0"/>
          </a:p>
        </p:txBody>
      </p:sp>
    </p:spTree>
    <p:extLst>
      <p:ext uri="{BB962C8B-B14F-4D97-AF65-F5344CB8AC3E}">
        <p14:creationId xmlns:p14="http://schemas.microsoft.com/office/powerpoint/2010/main" val="158743734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gle.ca/url?sa=i&amp;rct=j&amp;q=&amp;esrc=s&amp;source=images&amp;cd=&amp;ved=0CAUQjRxqFQoTCP3qhcrVmMcCFchBiAodxvwAhg&amp;url=http://dcs.gcu.edu.pk/computerfundamentals/Lecture-2.pdf&amp;ei=L4jFVb2XCciDoQTG-YOwCA&amp;bvm=bv.99804247,d.cGU&amp;psig=AFQjCNGUV5HE0JQnTfIqDgrPwRlTW1MjCw&amp;ust=1439095214202858"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kcTwu6TFZ08"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cap="none" dirty="0" smtClean="0"/>
              <a:t>CoderDojo – Week 4</a:t>
            </a:r>
            <a:endParaRPr lang="en-CA" cap="none" dirty="0"/>
          </a:p>
        </p:txBody>
      </p:sp>
      <p:sp>
        <p:nvSpPr>
          <p:cNvPr id="3" name="Subtitle 2"/>
          <p:cNvSpPr>
            <a:spLocks noGrp="1"/>
          </p:cNvSpPr>
          <p:nvPr>
            <p:ph type="subTitle" idx="1"/>
          </p:nvPr>
        </p:nvSpPr>
        <p:spPr/>
        <p:txBody>
          <a:bodyPr/>
          <a:lstStyle/>
          <a:p>
            <a:r>
              <a:rPr lang="en-CA" dirty="0" smtClean="0"/>
              <a:t>Variables, Data Types, and Conditional Statements</a:t>
            </a:r>
            <a:endParaRPr lang="en-CA" dirty="0"/>
          </a:p>
        </p:txBody>
      </p:sp>
      <p:sp>
        <p:nvSpPr>
          <p:cNvPr id="4" name="TextBox 3"/>
          <p:cNvSpPr txBox="1"/>
          <p:nvPr/>
        </p:nvSpPr>
        <p:spPr>
          <a:xfrm>
            <a:off x="8723289" y="6082879"/>
            <a:ext cx="3339921" cy="646331"/>
          </a:xfrm>
          <a:prstGeom prst="rect">
            <a:avLst/>
          </a:prstGeom>
          <a:noFill/>
        </p:spPr>
        <p:txBody>
          <a:bodyPr wrap="square" rtlCol="0">
            <a:spAutoFit/>
          </a:bodyPr>
          <a:lstStyle/>
          <a:p>
            <a:pPr algn="r"/>
            <a:r>
              <a:rPr lang="en-US" b="1" dirty="0" smtClean="0"/>
              <a:t>Created by </a:t>
            </a:r>
            <a:r>
              <a:rPr lang="en-US" b="1" dirty="0" err="1" smtClean="0"/>
              <a:t>Aneeq</a:t>
            </a:r>
            <a:r>
              <a:rPr lang="en-US" b="1" dirty="0" smtClean="0"/>
              <a:t> </a:t>
            </a:r>
            <a:r>
              <a:rPr lang="en-US" b="1" dirty="0" err="1" smtClean="0"/>
              <a:t>Qayyum</a:t>
            </a:r>
            <a:endParaRPr lang="en-US" b="1" dirty="0" smtClean="0"/>
          </a:p>
          <a:p>
            <a:pPr algn="r"/>
            <a:r>
              <a:rPr lang="en-US" b="1" dirty="0" smtClean="0"/>
              <a:t>August 8</a:t>
            </a:r>
            <a:r>
              <a:rPr lang="en-US" b="1" baseline="30000" dirty="0" smtClean="0"/>
              <a:t>th</a:t>
            </a:r>
            <a:r>
              <a:rPr lang="en-US" b="1" dirty="0" smtClean="0"/>
              <a:t>, 2015</a:t>
            </a:r>
            <a:endParaRPr lang="en-US" b="1" dirty="0"/>
          </a:p>
        </p:txBody>
      </p:sp>
    </p:spTree>
    <p:extLst>
      <p:ext uri="{BB962C8B-B14F-4D97-AF65-F5344CB8AC3E}">
        <p14:creationId xmlns:p14="http://schemas.microsoft.com/office/powerpoint/2010/main" val="173248712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float</a:t>
            </a:r>
            <a:endParaRPr lang="en-CA" dirty="0"/>
          </a:p>
        </p:txBody>
      </p:sp>
      <p:sp>
        <p:nvSpPr>
          <p:cNvPr id="3" name="Content Placeholder 2"/>
          <p:cNvSpPr>
            <a:spLocks noGrp="1"/>
          </p:cNvSpPr>
          <p:nvPr>
            <p:ph idx="1"/>
          </p:nvPr>
        </p:nvSpPr>
        <p:spPr/>
        <p:txBody>
          <a:bodyPr>
            <a:normAutofit/>
          </a:bodyPr>
          <a:lstStyle/>
          <a:p>
            <a:r>
              <a:rPr lang="en-CA" dirty="0" smtClean="0"/>
              <a:t>Short for “floating point”</a:t>
            </a:r>
          </a:p>
          <a:p>
            <a:r>
              <a:rPr lang="en-CA" dirty="0" smtClean="0"/>
              <a:t>Holds </a:t>
            </a:r>
            <a:r>
              <a:rPr lang="en-CA" i="1" dirty="0" smtClean="0"/>
              <a:t>only</a:t>
            </a:r>
            <a:r>
              <a:rPr lang="en-CA" dirty="0" smtClean="0"/>
              <a:t> decimal values</a:t>
            </a:r>
          </a:p>
          <a:p>
            <a:pPr lvl="1"/>
            <a:r>
              <a:rPr lang="en-CA" dirty="0" smtClean="0">
                <a:latin typeface="Courier New" panose="02070309020205020404" pitchFamily="49" charset="0"/>
                <a:cs typeface="Courier New" panose="02070309020205020404" pitchFamily="49" charset="0"/>
              </a:rPr>
              <a:t>35.6, -97.1223, -45.0, 392395.32893, 2.00001</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1413" y="4161028"/>
            <a:ext cx="2729592" cy="1630173"/>
          </a:xfrm>
          <a:prstGeom prst="rect">
            <a:avLst/>
          </a:prstGeom>
        </p:spPr>
      </p:pic>
      <p:sp>
        <p:nvSpPr>
          <p:cNvPr id="5" name="TextBox 4"/>
          <p:cNvSpPr txBox="1"/>
          <p:nvPr/>
        </p:nvSpPr>
        <p:spPr>
          <a:xfrm>
            <a:off x="4198428" y="4161028"/>
            <a:ext cx="6848983" cy="1815882"/>
          </a:xfrm>
          <a:prstGeom prst="rect">
            <a:avLst/>
          </a:prstGeom>
          <a:noFill/>
        </p:spPr>
        <p:txBody>
          <a:bodyPr wrap="square" rtlCol="0">
            <a:spAutoFit/>
          </a:bodyPr>
          <a:lstStyle/>
          <a:p>
            <a:r>
              <a:rPr lang="en-CA" sz="1600" dirty="0" smtClean="0"/>
              <a:t>Processer </a:t>
            </a:r>
            <a:r>
              <a:rPr lang="en-CA" sz="1600" dirty="0"/>
              <a:t>speeds are measured in “FLOPS”, or Floating-Point Operations per second. This is the speed at which the processor can do math with float variables. The fastest supercomputer in the world (at the time of writing), named Tianhe-2, is rated at 33.86 petaFLOPS, or 33,860,000,000,000,000 FLOPS (33 quadrillion, 860 trillion)!</a:t>
            </a:r>
          </a:p>
          <a:p>
            <a:endParaRPr lang="en-CA" sz="1600" dirty="0"/>
          </a:p>
        </p:txBody>
      </p:sp>
    </p:spTree>
    <p:extLst>
      <p:ext uri="{BB962C8B-B14F-4D97-AF65-F5344CB8AC3E}">
        <p14:creationId xmlns:p14="http://schemas.microsoft.com/office/powerpoint/2010/main" val="1981152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bool</a:t>
            </a:r>
            <a:endParaRPr lang="en-CA" dirty="0"/>
          </a:p>
        </p:txBody>
      </p:sp>
      <p:sp>
        <p:nvSpPr>
          <p:cNvPr id="3" name="Content Placeholder 2"/>
          <p:cNvSpPr>
            <a:spLocks noGrp="1"/>
          </p:cNvSpPr>
          <p:nvPr>
            <p:ph idx="1"/>
          </p:nvPr>
        </p:nvSpPr>
        <p:spPr/>
        <p:txBody>
          <a:bodyPr/>
          <a:lstStyle/>
          <a:p>
            <a:r>
              <a:rPr lang="en-CA" dirty="0" smtClean="0"/>
              <a:t>Short for “Boolean”</a:t>
            </a:r>
          </a:p>
          <a:p>
            <a:pPr lvl="1"/>
            <a:r>
              <a:rPr lang="en-CA" dirty="0" smtClean="0"/>
              <a:t>Named after George Boole</a:t>
            </a:r>
          </a:p>
          <a:p>
            <a:r>
              <a:rPr lang="en-CA" dirty="0" smtClean="0"/>
              <a:t>Can only have two values – </a:t>
            </a:r>
            <a:r>
              <a:rPr lang="en-CA" b="1" dirty="0" smtClean="0">
                <a:latin typeface="Courier New" panose="02070309020205020404" pitchFamily="49" charset="0"/>
                <a:cs typeface="Courier New" panose="02070309020205020404" pitchFamily="49" charset="0"/>
              </a:rPr>
              <a:t>true</a:t>
            </a:r>
            <a:r>
              <a:rPr lang="en-CA" dirty="0" smtClean="0"/>
              <a:t> and </a:t>
            </a:r>
            <a:r>
              <a:rPr lang="en-CA" b="1" dirty="0" smtClean="0">
                <a:latin typeface="Courier New" panose="02070309020205020404" pitchFamily="49" charset="0"/>
                <a:cs typeface="Courier New" panose="02070309020205020404" pitchFamily="49" charset="0"/>
              </a:rPr>
              <a:t>false</a:t>
            </a:r>
          </a:p>
          <a:p>
            <a:pPr lvl="1"/>
            <a:r>
              <a:rPr lang="en-CA" dirty="0" smtClean="0"/>
              <a:t>Recall: </a:t>
            </a:r>
            <a:r>
              <a:rPr lang="en-CA" i="1" dirty="0" smtClean="0"/>
              <a:t>Boolean</a:t>
            </a:r>
            <a:r>
              <a:rPr lang="en-CA" dirty="0" smtClean="0"/>
              <a:t> operators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6992" y="2551201"/>
            <a:ext cx="4310419" cy="3240000"/>
          </a:xfrm>
          <a:prstGeom prst="rect">
            <a:avLst/>
          </a:prstGeom>
        </p:spPr>
      </p:pic>
    </p:spTree>
    <p:extLst>
      <p:ext uri="{BB962C8B-B14F-4D97-AF65-F5344CB8AC3E}">
        <p14:creationId xmlns:p14="http://schemas.microsoft.com/office/powerpoint/2010/main" val="45954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string</a:t>
            </a:r>
            <a:endParaRPr lang="en-CA" dirty="0"/>
          </a:p>
        </p:txBody>
      </p:sp>
      <p:sp>
        <p:nvSpPr>
          <p:cNvPr id="3" name="Content Placeholder 2"/>
          <p:cNvSpPr>
            <a:spLocks noGrp="1"/>
          </p:cNvSpPr>
          <p:nvPr>
            <p:ph idx="1"/>
          </p:nvPr>
        </p:nvSpPr>
        <p:spPr/>
        <p:txBody>
          <a:bodyPr/>
          <a:lstStyle/>
          <a:p>
            <a:r>
              <a:rPr lang="en-CA" dirty="0" smtClean="0"/>
              <a:t>Can store text and letters (known as </a:t>
            </a:r>
            <a:r>
              <a:rPr lang="en-CA" i="1" dirty="0" smtClean="0">
                <a:solidFill>
                  <a:srgbClr val="FFFF00"/>
                </a:solidFill>
              </a:rPr>
              <a:t>characters</a:t>
            </a:r>
            <a:r>
              <a:rPr lang="en-CA" dirty="0" smtClean="0"/>
              <a:t>)</a:t>
            </a:r>
          </a:p>
          <a:p>
            <a:pPr lvl="1"/>
            <a:r>
              <a:rPr lang="en-CA" dirty="0" smtClean="0"/>
              <a:t>Always surrounded by quotation marks – </a:t>
            </a:r>
            <a:r>
              <a:rPr lang="en-CA" b="1" dirty="0" smtClean="0">
                <a:latin typeface="Courier New" panose="02070309020205020404" pitchFamily="49" charset="0"/>
                <a:cs typeface="Courier New" panose="02070309020205020404" pitchFamily="49" charset="0"/>
              </a:rPr>
              <a:t>“</a:t>
            </a:r>
            <a:r>
              <a:rPr lang="en-CA" dirty="0" smtClean="0"/>
              <a:t> and </a:t>
            </a:r>
            <a:r>
              <a:rPr lang="en-CA" b="1" dirty="0" smtClean="0">
                <a:latin typeface="Courier New" panose="02070309020205020404" pitchFamily="49" charset="0"/>
                <a:cs typeface="Courier New" panose="02070309020205020404" pitchFamily="49" charset="0"/>
              </a:rPr>
              <a:t>”</a:t>
            </a:r>
          </a:p>
          <a:p>
            <a:pPr lvl="1"/>
            <a:r>
              <a:rPr lang="en-CA" dirty="0" smtClean="0">
                <a:latin typeface="Courier New" panose="02070309020205020404" pitchFamily="49" charset="0"/>
                <a:cs typeface="Courier New" panose="02070309020205020404" pitchFamily="49" charset="0"/>
              </a:rPr>
              <a:t>“CoderDojo”, “Hello?”, “532”, “I love programming!”</a:t>
            </a:r>
          </a:p>
          <a:p>
            <a:pPr lvl="1"/>
            <a:r>
              <a:rPr lang="en-CA" b="1" u="sng" dirty="0" smtClean="0">
                <a:solidFill>
                  <a:schemeClr val="tx1"/>
                </a:solidFill>
              </a:rPr>
              <a:t>NOTE</a:t>
            </a:r>
            <a:r>
              <a:rPr lang="en-CA" b="1" dirty="0" smtClean="0">
                <a:solidFill>
                  <a:schemeClr val="tx1"/>
                </a:solidFill>
              </a:rPr>
              <a:t>:</a:t>
            </a:r>
            <a:r>
              <a:rPr lang="en-CA" dirty="0" smtClean="0"/>
              <a:t> Be very careful when storing numbers in a string value</a:t>
            </a:r>
          </a:p>
          <a:p>
            <a:pPr lvl="1"/>
            <a:endParaRPr lang="en-CA" dirty="0" smtClean="0"/>
          </a:p>
        </p:txBody>
      </p:sp>
    </p:spTree>
    <p:extLst>
      <p:ext uri="{BB962C8B-B14F-4D97-AF65-F5344CB8AC3E}">
        <p14:creationId xmlns:p14="http://schemas.microsoft.com/office/powerpoint/2010/main" val="3471762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array</a:t>
            </a:r>
            <a:endParaRPr lang="en-CA" dirty="0"/>
          </a:p>
        </p:txBody>
      </p:sp>
      <p:sp>
        <p:nvSpPr>
          <p:cNvPr id="3" name="Content Placeholder 2"/>
          <p:cNvSpPr>
            <a:spLocks noGrp="1"/>
          </p:cNvSpPr>
          <p:nvPr>
            <p:ph idx="1"/>
          </p:nvPr>
        </p:nvSpPr>
        <p:spPr/>
        <p:txBody>
          <a:bodyPr>
            <a:normAutofit/>
          </a:bodyPr>
          <a:lstStyle/>
          <a:p>
            <a:r>
              <a:rPr lang="en-CA" dirty="0" smtClean="0"/>
              <a:t>Can store a series of data values</a:t>
            </a:r>
          </a:p>
          <a:p>
            <a:pPr lvl="1"/>
            <a:r>
              <a:rPr lang="en-CA" dirty="0" smtClean="0"/>
              <a:t>Every individual value is called an </a:t>
            </a:r>
            <a:r>
              <a:rPr lang="en-CA" i="1" dirty="0" smtClean="0">
                <a:solidFill>
                  <a:srgbClr val="FFFF00"/>
                </a:solidFill>
              </a:rPr>
              <a:t>element</a:t>
            </a:r>
            <a:r>
              <a:rPr lang="en-CA" dirty="0" smtClean="0"/>
              <a:t> of the array</a:t>
            </a:r>
          </a:p>
          <a:p>
            <a:r>
              <a:rPr lang="en-CA" dirty="0" smtClean="0"/>
              <a:t>Arrays are usually denoted with square brackets – </a:t>
            </a:r>
            <a:r>
              <a:rPr lang="en-CA" b="1" dirty="0" smtClean="0">
                <a:latin typeface="Courier New" panose="02070309020205020404" pitchFamily="49" charset="0"/>
                <a:cs typeface="Courier New" panose="02070309020205020404" pitchFamily="49" charset="0"/>
              </a:rPr>
              <a:t>[</a:t>
            </a:r>
            <a:r>
              <a:rPr lang="en-CA" dirty="0" smtClean="0"/>
              <a:t> and </a:t>
            </a:r>
            <a:r>
              <a:rPr lang="en-CA" b="1" dirty="0" smtClean="0">
                <a:latin typeface="Courier New" panose="02070309020205020404" pitchFamily="49" charset="0"/>
                <a:cs typeface="Courier New" panose="02070309020205020404" pitchFamily="49" charset="0"/>
              </a:rPr>
              <a:t>]</a:t>
            </a:r>
          </a:p>
          <a:p>
            <a:pPr lvl="1"/>
            <a:r>
              <a:rPr lang="en-CA" dirty="0" smtClean="0">
                <a:latin typeface="Courier New" panose="02070309020205020404" pitchFamily="49" charset="0"/>
                <a:cs typeface="Courier New" panose="02070309020205020404" pitchFamily="49" charset="0"/>
              </a:rPr>
              <a:t>[432, 529, 295, 22391, 59, 0, -3429]</a:t>
            </a:r>
          </a:p>
          <a:p>
            <a:r>
              <a:rPr lang="en-CA" dirty="0" smtClean="0"/>
              <a:t>The data does not necessarily have to be of the same type</a:t>
            </a:r>
          </a:p>
          <a:p>
            <a:pPr lvl="1"/>
            <a:r>
              <a:rPr lang="en-CA" dirty="0" smtClean="0">
                <a:latin typeface="Courier New" panose="02070309020205020404" pitchFamily="49" charset="0"/>
                <a:cs typeface="Courier New" panose="02070309020205020404" pitchFamily="49" charset="0"/>
              </a:rPr>
              <a:t>[“Hi!”, 438.430, “newString”, 332, 359, false, </a:t>
            </a:r>
            <a:r>
              <a:rPr lang="en-CA" dirty="0" smtClean="0">
                <a:solidFill>
                  <a:srgbClr val="0070C0"/>
                </a:solidFill>
                <a:latin typeface="Courier New" panose="02070309020205020404" pitchFamily="49" charset="0"/>
                <a:cs typeface="Courier New" panose="02070309020205020404" pitchFamily="49" charset="0"/>
              </a:rPr>
              <a:t>myVar</a:t>
            </a:r>
            <a:r>
              <a:rPr lang="en-CA" dirty="0" smtClean="0">
                <a:latin typeface="Courier New" panose="02070309020205020404" pitchFamily="49" charset="0"/>
                <a:cs typeface="Courier New" panose="02070309020205020404" pitchFamily="49" charset="0"/>
              </a:rPr>
              <a:t>]</a:t>
            </a:r>
          </a:p>
          <a:p>
            <a:r>
              <a:rPr lang="en-CA" b="1" u="sng" dirty="0" smtClean="0">
                <a:solidFill>
                  <a:schemeClr val="tx1"/>
                </a:solidFill>
              </a:rPr>
              <a:t>NOTE</a:t>
            </a:r>
            <a:r>
              <a:rPr lang="en-CA" b="1" dirty="0" smtClean="0">
                <a:solidFill>
                  <a:schemeClr val="tx1"/>
                </a:solidFill>
              </a:rPr>
              <a:t>:</a:t>
            </a:r>
            <a:r>
              <a:rPr lang="en-CA" dirty="0" smtClean="0"/>
              <a:t> Arrays are variables, but they can also </a:t>
            </a:r>
            <a:r>
              <a:rPr lang="en-CA" i="1" dirty="0" smtClean="0"/>
              <a:t>store</a:t>
            </a:r>
            <a:r>
              <a:rPr lang="en-CA" dirty="0" smtClean="0"/>
              <a:t> variables! This gives a lot of power to programmers, as they can keep track of hundreds or thousands of variables at once</a:t>
            </a:r>
          </a:p>
          <a:p>
            <a:endParaRPr lang="en-CA" dirty="0" smtClean="0"/>
          </a:p>
        </p:txBody>
      </p:sp>
    </p:spTree>
    <p:extLst>
      <p:ext uri="{BB962C8B-B14F-4D97-AF65-F5344CB8AC3E}">
        <p14:creationId xmlns:p14="http://schemas.microsoft.com/office/powerpoint/2010/main" val="176143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Declaration</a:t>
            </a:r>
            <a:endParaRPr lang="en-CA" dirty="0"/>
          </a:p>
        </p:txBody>
      </p:sp>
      <p:sp>
        <p:nvSpPr>
          <p:cNvPr id="3" name="Content Placeholder 2"/>
          <p:cNvSpPr>
            <a:spLocks noGrp="1"/>
          </p:cNvSpPr>
          <p:nvPr>
            <p:ph idx="1"/>
          </p:nvPr>
        </p:nvSpPr>
        <p:spPr/>
        <p:txBody>
          <a:bodyPr>
            <a:normAutofit/>
          </a:bodyPr>
          <a:lstStyle/>
          <a:p>
            <a:r>
              <a:rPr lang="en-CA" dirty="0" smtClean="0"/>
              <a:t>In most languages, variables are </a:t>
            </a:r>
            <a:r>
              <a:rPr lang="en-CA" i="1" dirty="0" smtClean="0">
                <a:solidFill>
                  <a:srgbClr val="FFFF00"/>
                </a:solidFill>
              </a:rPr>
              <a:t>declared</a:t>
            </a:r>
            <a:r>
              <a:rPr lang="en-CA" dirty="0" smtClean="0"/>
              <a:t> (or created) in the following manner:</a:t>
            </a:r>
          </a:p>
          <a:p>
            <a:pPr lvl="1"/>
            <a:r>
              <a:rPr lang="en-CA" dirty="0" smtClean="0">
                <a:latin typeface="Courier New" panose="02070309020205020404" pitchFamily="49" charset="0"/>
                <a:cs typeface="Courier New" panose="02070309020205020404" pitchFamily="49" charset="0"/>
              </a:rPr>
              <a:t>{</a:t>
            </a:r>
            <a:r>
              <a:rPr lang="en-CA" dirty="0" smtClean="0">
                <a:solidFill>
                  <a:srgbClr val="00B0F0"/>
                </a:solidFill>
                <a:latin typeface="Courier New" panose="02070309020205020404" pitchFamily="49" charset="0"/>
                <a:cs typeface="Courier New" panose="02070309020205020404" pitchFamily="49" charset="0"/>
              </a:rPr>
              <a:t>type</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name</a:t>
            </a:r>
            <a:r>
              <a:rPr lang="en-CA" dirty="0" smtClean="0">
                <a:latin typeface="Courier New" panose="02070309020205020404" pitchFamily="49" charset="0"/>
                <a:cs typeface="Courier New" panose="02070309020205020404" pitchFamily="49" charset="0"/>
              </a:rPr>
              <a:t>}</a:t>
            </a:r>
          </a:p>
          <a:p>
            <a:pPr lvl="1"/>
            <a:r>
              <a:rPr lang="en-CA" dirty="0" smtClean="0"/>
              <a:t>“</a:t>
            </a:r>
            <a:r>
              <a:rPr lang="en-CA" dirty="0" smtClean="0">
                <a:solidFill>
                  <a:srgbClr val="00B0F0"/>
                </a:solidFill>
                <a:latin typeface="Courier New" panose="02070309020205020404" pitchFamily="49" charset="0"/>
                <a:cs typeface="Courier New" panose="02070309020205020404" pitchFamily="49" charset="0"/>
              </a:rPr>
              <a:t>type</a:t>
            </a:r>
            <a:r>
              <a:rPr lang="en-CA" dirty="0" smtClean="0"/>
              <a:t>” is the kind of variable you are creating (Boolean, int, string, etc.)</a:t>
            </a:r>
          </a:p>
          <a:p>
            <a:pPr lvl="1"/>
            <a:r>
              <a:rPr lang="en-CA" dirty="0" smtClean="0"/>
              <a:t>“</a:t>
            </a:r>
            <a:r>
              <a:rPr lang="en-CA" dirty="0" smtClean="0">
                <a:solidFill>
                  <a:srgbClr val="0070C0"/>
                </a:solidFill>
                <a:latin typeface="Courier New" panose="02070309020205020404" pitchFamily="49" charset="0"/>
                <a:cs typeface="Courier New" panose="02070309020205020404" pitchFamily="49" charset="0"/>
              </a:rPr>
              <a:t>name</a:t>
            </a:r>
            <a:r>
              <a:rPr lang="en-CA" dirty="0" smtClean="0"/>
              <a:t>” is what you want to call your variable</a:t>
            </a:r>
          </a:p>
          <a:p>
            <a:pPr lvl="2"/>
            <a:r>
              <a:rPr lang="en-CA" dirty="0" smtClean="0"/>
              <a:t>Names should be descriptive and explain what the variable is being used for, or what it does</a:t>
            </a:r>
          </a:p>
          <a:p>
            <a:r>
              <a:rPr lang="en-CA" dirty="0" smtClean="0"/>
              <a:t>Examples:</a:t>
            </a:r>
          </a:p>
          <a:p>
            <a:pPr lvl="1"/>
            <a:r>
              <a:rPr lang="en-CA" dirty="0" smtClean="0">
                <a:solidFill>
                  <a:srgbClr val="00B0F0"/>
                </a:solidFill>
                <a:latin typeface="Courier New" panose="02070309020205020404" pitchFamily="49" charset="0"/>
                <a:cs typeface="Courier New" panose="02070309020205020404" pitchFamily="49" charset="0"/>
              </a:rPr>
              <a:t>int</a:t>
            </a:r>
            <a:r>
              <a:rPr lang="en-CA" dirty="0" smtClean="0">
                <a:solidFill>
                  <a:schemeClr val="accent1"/>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securityLevel</a:t>
            </a:r>
            <a:r>
              <a:rPr lang="en-CA" dirty="0" smtClean="0">
                <a:latin typeface="Courier New" panose="02070309020205020404" pitchFamily="49" charset="0"/>
                <a:cs typeface="Courier New" panose="02070309020205020404" pitchFamily="49" charset="0"/>
              </a:rPr>
              <a:t>;</a:t>
            </a:r>
          </a:p>
          <a:p>
            <a:pPr lvl="1"/>
            <a:r>
              <a:rPr lang="en-CA" dirty="0">
                <a:solidFill>
                  <a:srgbClr val="00B0F0"/>
                </a:solidFill>
                <a:latin typeface="Courier New" panose="02070309020205020404" pitchFamily="49" charset="0"/>
                <a:cs typeface="Courier New" panose="02070309020205020404" pitchFamily="49" charset="0"/>
              </a:rPr>
              <a:t>f</a:t>
            </a:r>
            <a:r>
              <a:rPr lang="en-CA" dirty="0" smtClean="0">
                <a:solidFill>
                  <a:srgbClr val="00B0F0"/>
                </a:solidFill>
                <a:latin typeface="Courier New" panose="02070309020205020404" pitchFamily="49" charset="0"/>
                <a:cs typeface="Courier New" panose="02070309020205020404" pitchFamily="49" charset="0"/>
              </a:rPr>
              <a:t>loat </a:t>
            </a:r>
            <a:r>
              <a:rPr lang="en-CA" dirty="0" smtClean="0">
                <a:solidFill>
                  <a:srgbClr val="0070C0"/>
                </a:solidFill>
                <a:latin typeface="Courier New" panose="02070309020205020404" pitchFamily="49" charset="0"/>
                <a:cs typeface="Courier New" panose="02070309020205020404" pitchFamily="49" charset="0"/>
              </a:rPr>
              <a:t>calculationProgress</a:t>
            </a:r>
            <a:r>
              <a:rPr lang="en-CA" dirty="0" smtClean="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388991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Declaration</a:t>
            </a:r>
            <a:r>
              <a:rPr lang="en-CA" sz="1400" dirty="0" smtClean="0"/>
              <a:t> (Continued)</a:t>
            </a:r>
            <a:endParaRPr lang="en-CA" sz="1400" dirty="0"/>
          </a:p>
        </p:txBody>
      </p:sp>
      <p:sp>
        <p:nvSpPr>
          <p:cNvPr id="3" name="Content Placeholder 2"/>
          <p:cNvSpPr>
            <a:spLocks noGrp="1"/>
          </p:cNvSpPr>
          <p:nvPr>
            <p:ph idx="1"/>
          </p:nvPr>
        </p:nvSpPr>
        <p:spPr/>
        <p:txBody>
          <a:bodyPr/>
          <a:lstStyle/>
          <a:p>
            <a:r>
              <a:rPr lang="en-CA" dirty="0" smtClean="0"/>
              <a:t>Naming variables</a:t>
            </a:r>
            <a:endParaRPr lang="en-CA" dirty="0"/>
          </a:p>
          <a:p>
            <a:pPr lvl="1"/>
            <a:r>
              <a:rPr lang="en-CA" dirty="0" smtClean="0"/>
              <a:t>You can use numbers in a variable name, but not at the very beginning</a:t>
            </a:r>
          </a:p>
          <a:p>
            <a:pPr lvl="2"/>
            <a:r>
              <a:rPr lang="en-CA" dirty="0" smtClean="0"/>
              <a:t> </a:t>
            </a:r>
            <a:r>
              <a:rPr lang="en-CA" dirty="0" smtClean="0">
                <a:solidFill>
                  <a:srgbClr val="00B0F0"/>
                </a:solidFill>
                <a:latin typeface="Courier New" panose="02070309020205020404" pitchFamily="49" charset="0"/>
                <a:cs typeface="Courier New" panose="02070309020205020404" pitchFamily="49" charset="0"/>
              </a:rPr>
              <a:t>bool</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loop10Complete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latin typeface="Courier New" panose="02070309020205020404" pitchFamily="49" charset="0"/>
                <a:cs typeface="Courier New" panose="02070309020205020404" pitchFamily="49" charset="0"/>
              </a:rPr>
              <a:t>;</a:t>
            </a:r>
          </a:p>
          <a:p>
            <a:pPr lvl="1"/>
            <a:r>
              <a:rPr lang="en-CA" dirty="0" smtClean="0">
                <a:cs typeface="Courier New" panose="02070309020205020404" pitchFamily="49" charset="0"/>
              </a:rPr>
              <a:t>Variable names </a:t>
            </a:r>
            <a:r>
              <a:rPr lang="en-CA" i="1" dirty="0" smtClean="0">
                <a:cs typeface="Courier New" panose="02070309020205020404" pitchFamily="49" charset="0"/>
              </a:rPr>
              <a:t>cannot</a:t>
            </a:r>
            <a:r>
              <a:rPr lang="en-CA" dirty="0" smtClean="0">
                <a:cs typeface="Courier New" panose="02070309020205020404" pitchFamily="49" charset="0"/>
              </a:rPr>
              <a:t> have any spaces or punctuation in them</a:t>
            </a:r>
          </a:p>
          <a:p>
            <a:pPr lvl="1"/>
            <a:r>
              <a:rPr lang="en-CA" dirty="0" smtClean="0"/>
              <a:t>Reserved names</a:t>
            </a:r>
          </a:p>
          <a:p>
            <a:pPr lvl="2"/>
            <a:r>
              <a:rPr lang="en-CA" dirty="0" smtClean="0"/>
              <a:t>There are some words you cannot use as variable names, because they have already been taken, or </a:t>
            </a:r>
            <a:r>
              <a:rPr lang="en-CA" i="1" dirty="0" smtClean="0">
                <a:solidFill>
                  <a:srgbClr val="FFFF00"/>
                </a:solidFill>
              </a:rPr>
              <a:t>reserved</a:t>
            </a:r>
            <a:r>
              <a:rPr lang="en-CA" dirty="0" smtClean="0"/>
              <a:t> by the programming language</a:t>
            </a:r>
          </a:p>
          <a:p>
            <a:pPr lvl="2"/>
            <a:r>
              <a:rPr lang="en-CA" dirty="0" smtClean="0"/>
              <a:t>Some common ones are listed below:</a:t>
            </a:r>
          </a:p>
          <a:p>
            <a:pPr lvl="3"/>
            <a:r>
              <a:rPr lang="en-CA" dirty="0" smtClean="0">
                <a:solidFill>
                  <a:srgbClr val="FFC000"/>
                </a:solidFill>
                <a:latin typeface="Courier New" panose="02070309020205020404" pitchFamily="49" charset="0"/>
                <a:cs typeface="Courier New" panose="02070309020205020404" pitchFamily="49" charset="0"/>
              </a:rPr>
              <a:t>array</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bool</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break</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case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do</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else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end</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float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for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int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not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operator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or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return</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string</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while</a:t>
            </a:r>
          </a:p>
        </p:txBody>
      </p:sp>
    </p:spTree>
    <p:extLst>
      <p:ext uri="{BB962C8B-B14F-4D97-AF65-F5344CB8AC3E}">
        <p14:creationId xmlns:p14="http://schemas.microsoft.com/office/powerpoint/2010/main" val="2804631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Variables – Assigning</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To put data in a variable, we use the “assignment operator”</a:t>
            </a:r>
          </a:p>
          <a:p>
            <a:pPr lvl="1"/>
            <a:r>
              <a:rPr lang="en-CA" dirty="0" smtClean="0"/>
              <a:t>You know this as the equals sign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a:t>
            </a:r>
          </a:p>
          <a:p>
            <a:pPr lvl="1"/>
            <a:r>
              <a:rPr lang="en-CA" dirty="0" smtClean="0"/>
              <a:t>The variable is always on the </a:t>
            </a:r>
            <a:r>
              <a:rPr lang="en-CA" b="1" dirty="0" smtClean="0"/>
              <a:t>left</a:t>
            </a:r>
            <a:r>
              <a:rPr lang="en-CA" dirty="0" smtClean="0"/>
              <a:t>, and the value on the </a:t>
            </a:r>
            <a:r>
              <a:rPr lang="en-CA" b="1" dirty="0" smtClean="0"/>
              <a:t>right</a:t>
            </a:r>
          </a:p>
          <a:p>
            <a:pPr lvl="1"/>
            <a:r>
              <a:rPr lang="en-CA" dirty="0" smtClean="0">
                <a:solidFill>
                  <a:srgbClr val="0070C0"/>
                </a:solidFill>
                <a:latin typeface="Courier New" panose="02070309020205020404" pitchFamily="49" charset="0"/>
                <a:cs typeface="Courier New" panose="02070309020205020404" pitchFamily="49" charset="0"/>
              </a:rPr>
              <a:t>myNewVar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654;</a:t>
            </a:r>
          </a:p>
          <a:p>
            <a:pPr lvl="1"/>
            <a:r>
              <a:rPr lang="en-CA" dirty="0" smtClean="0"/>
              <a:t>Make sure the value you are assigning is appropriate for the type of variable!</a:t>
            </a:r>
          </a:p>
          <a:p>
            <a:r>
              <a:rPr lang="en-CA" dirty="0" smtClean="0"/>
              <a:t>Variables can be declared and assigned at the same time</a:t>
            </a:r>
          </a:p>
          <a:p>
            <a:pPr lvl="1"/>
            <a:r>
              <a:rPr lang="en-CA" dirty="0" smtClean="0">
                <a:solidFill>
                  <a:srgbClr val="00B0F0"/>
                </a:solidFill>
                <a:latin typeface="Courier New" panose="02070309020205020404" pitchFamily="49" charset="0"/>
                <a:cs typeface="Courier New" panose="02070309020205020404" pitchFamily="49" charset="0"/>
              </a:rPr>
              <a:t>string</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awesomeVar</a:t>
            </a: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“This is cool!”;</a:t>
            </a:r>
          </a:p>
          <a:p>
            <a:pPr lvl="1"/>
            <a:r>
              <a:rPr lang="en-CA" dirty="0" smtClean="0">
                <a:solidFill>
                  <a:srgbClr val="00B0F0"/>
                </a:solidFill>
                <a:latin typeface="Courier New" panose="02070309020205020404" pitchFamily="49" charset="0"/>
                <a:cs typeface="Courier New" panose="02070309020205020404" pitchFamily="49" charset="0"/>
              </a:rPr>
              <a:t>bool</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countdownComplete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latin typeface="Courier New" panose="02070309020205020404" pitchFamily="49" charset="0"/>
                <a:cs typeface="Courier New" panose="02070309020205020404" pitchFamily="49" charset="0"/>
              </a:rPr>
              <a:t>;</a:t>
            </a:r>
          </a:p>
          <a:p>
            <a:pPr lvl="1"/>
            <a:r>
              <a:rPr lang="en-CA" dirty="0" smtClean="0">
                <a:solidFill>
                  <a:srgbClr val="00B0F0"/>
                </a:solidFill>
                <a:latin typeface="Courier New" panose="02070309020205020404" pitchFamily="49" charset="0"/>
                <a:cs typeface="Courier New" panose="02070309020205020404" pitchFamily="49" charset="0"/>
              </a:rPr>
              <a:t>array</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lotsOfItems</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[“Aneeq”, 19, 5.833333,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latin typeface="Courier New" panose="02070309020205020404" pitchFamily="49" charset="0"/>
                <a:cs typeface="Courier New" panose="02070309020205020404" pitchFamily="49" charset="0"/>
              </a:rPr>
              <a:t>];</a:t>
            </a:r>
          </a:p>
          <a:p>
            <a:r>
              <a:rPr lang="en-CA" dirty="0" smtClean="0"/>
              <a:t>If a variable is assigned to again, it </a:t>
            </a:r>
            <a:r>
              <a:rPr lang="en-CA" i="1" dirty="0" smtClean="0"/>
              <a:t>only</a:t>
            </a:r>
            <a:r>
              <a:rPr lang="en-CA" dirty="0" smtClean="0"/>
              <a:t> keeps its </a:t>
            </a:r>
            <a:r>
              <a:rPr lang="en-CA" i="1" dirty="0" smtClean="0"/>
              <a:t>new</a:t>
            </a:r>
            <a:r>
              <a:rPr lang="en-CA" dirty="0" smtClean="0"/>
              <a:t> value</a:t>
            </a:r>
          </a:p>
          <a:p>
            <a:pPr lvl="1"/>
            <a:r>
              <a:rPr lang="en-CA" dirty="0" smtClean="0">
                <a:solidFill>
                  <a:srgbClr val="0070C0"/>
                </a:solidFill>
                <a:latin typeface="Courier New" panose="02070309020205020404" pitchFamily="49" charset="0"/>
                <a:cs typeface="Courier New" panose="02070309020205020404" pitchFamily="49" charset="0"/>
              </a:rPr>
              <a:t>myNewVar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321; </a:t>
            </a:r>
            <a:r>
              <a:rPr lang="en-CA" dirty="0" smtClean="0">
                <a:solidFill>
                  <a:srgbClr val="92D050"/>
                </a:solidFill>
                <a:latin typeface="Courier New" panose="02070309020205020404" pitchFamily="49" charset="0"/>
                <a:cs typeface="Courier New" panose="02070309020205020404" pitchFamily="49" charset="0"/>
              </a:rPr>
              <a:t>// myNewVar has now lost the value 654;</a:t>
            </a:r>
          </a:p>
          <a:p>
            <a:pPr lvl="1"/>
            <a:r>
              <a:rPr lang="en-CA" dirty="0" smtClean="0">
                <a:solidFill>
                  <a:srgbClr val="0070C0"/>
                </a:solidFill>
                <a:latin typeface="Courier New" panose="02070309020205020404" pitchFamily="49" charset="0"/>
                <a:cs typeface="Courier New" panose="02070309020205020404" pitchFamily="49" charset="0"/>
              </a:rPr>
              <a:t>studentAges</a:t>
            </a:r>
            <a:r>
              <a:rPr lang="en-CA" dirty="0" smtClean="0">
                <a:solidFill>
                  <a:schemeClr val="tx1">
                    <a:lumMod val="85000"/>
                  </a:schemeClr>
                </a:solidFill>
                <a:latin typeface="Courier New" panose="02070309020205020404" pitchFamily="49" charset="0"/>
                <a:cs typeface="Courier New" panose="02070309020205020404" pitchFamily="49" charset="0"/>
              </a:rPr>
              <a:t>[15]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10; </a:t>
            </a:r>
            <a:r>
              <a:rPr lang="en-CA" dirty="0" smtClean="0">
                <a:solidFill>
                  <a:srgbClr val="92D050"/>
                </a:solidFill>
                <a:latin typeface="Courier New" panose="02070309020205020404" pitchFamily="49" charset="0"/>
                <a:cs typeface="Courier New" panose="02070309020205020404" pitchFamily="49" charset="0"/>
              </a:rPr>
              <a:t>/* Use the </a:t>
            </a:r>
            <a:r>
              <a:rPr lang="en-CA" i="1" dirty="0" smtClean="0">
                <a:solidFill>
                  <a:srgbClr val="FFFF00"/>
                </a:solidFill>
                <a:latin typeface="Courier New" panose="02070309020205020404" pitchFamily="49" charset="0"/>
                <a:cs typeface="Courier New" panose="02070309020205020404" pitchFamily="49" charset="0"/>
              </a:rPr>
              <a:t>index</a:t>
            </a:r>
            <a:r>
              <a:rPr lang="en-CA" dirty="0" smtClean="0">
                <a:solidFill>
                  <a:srgbClr val="92D050"/>
                </a:solidFill>
                <a:latin typeface="Courier New" panose="02070309020205020404" pitchFamily="49" charset="0"/>
                <a:cs typeface="Courier New" panose="02070309020205020404" pitchFamily="49" charset="0"/>
              </a:rPr>
              <a:t>, or element number, of an 								array when assigning it a new value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260" y="887751"/>
            <a:ext cx="3160151" cy="1800000"/>
          </a:xfrm>
          <a:prstGeom prst="rect">
            <a:avLst/>
          </a:prstGeom>
        </p:spPr>
      </p:pic>
    </p:spTree>
    <p:extLst>
      <p:ext uri="{BB962C8B-B14F-4D97-AF65-F5344CB8AC3E}">
        <p14:creationId xmlns:p14="http://schemas.microsoft.com/office/powerpoint/2010/main" val="187994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Variable Questions</a:t>
            </a:r>
            <a:endParaRPr lang="en-CA" b="1" dirty="0"/>
          </a:p>
        </p:txBody>
      </p:sp>
      <p:sp>
        <p:nvSpPr>
          <p:cNvPr id="3" name="Content Placeholder 2"/>
          <p:cNvSpPr>
            <a:spLocks noGrp="1"/>
          </p:cNvSpPr>
          <p:nvPr>
            <p:ph idx="1"/>
          </p:nvPr>
        </p:nvSpPr>
        <p:spPr/>
        <p:txBody>
          <a:bodyPr/>
          <a:lstStyle/>
          <a:p>
            <a:pPr marL="0" indent="0">
              <a:buNone/>
            </a:pPr>
            <a:r>
              <a:rPr lang="en-CA" dirty="0" smtClean="0"/>
              <a:t>Determine what the </a:t>
            </a:r>
            <a:r>
              <a:rPr lang="en-CA" b="1" dirty="0" smtClean="0"/>
              <a:t>final</a:t>
            </a:r>
            <a:r>
              <a:rPr lang="en-CA" dirty="0" smtClean="0"/>
              <a:t> value of the variables are in the following questions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2012455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 Questions</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1)	</a:t>
            </a:r>
            <a:r>
              <a:rPr lang="en-CA" dirty="0" smtClean="0">
                <a:cs typeface="Courier New" panose="02070309020205020404" pitchFamily="49" charset="0"/>
              </a:rPr>
              <a:t>  </a:t>
            </a:r>
            <a:r>
              <a:rPr lang="en-CA" dirty="0" smtClean="0">
                <a:solidFill>
                  <a:srgbClr val="00B0F0"/>
                </a:solidFill>
                <a:latin typeface="Courier New" panose="02070309020205020404" pitchFamily="49" charset="0"/>
                <a:cs typeface="Courier New" panose="02070309020205020404" pitchFamily="49" charset="0"/>
              </a:rPr>
              <a:t>int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classSize</a:t>
            </a:r>
            <a:r>
              <a:rPr lang="en-CA" dirty="0" smtClean="0">
                <a:latin typeface="Courier New" panose="02070309020205020404" pitchFamily="49" charset="0"/>
                <a:cs typeface="Courier New" panose="02070309020205020404" pitchFamily="49" charset="0"/>
              </a:rPr>
              <a:t>;</a:t>
            </a:r>
          </a:p>
          <a:p>
            <a:pPr marL="0" indent="0">
              <a:buNone/>
            </a:pPr>
            <a:r>
              <a:rPr lang="en-CA" dirty="0" smtClean="0">
                <a:solidFill>
                  <a:srgbClr val="0070C0"/>
                </a:solidFill>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classSize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29;</a:t>
            </a:r>
          </a:p>
          <a:p>
            <a:pPr marL="514350" indent="-514350">
              <a:buAutoNum type="arabicParenR" startAt="2"/>
            </a:pPr>
            <a:r>
              <a:rPr lang="en-CA" dirty="0" smtClean="0"/>
              <a:t> </a:t>
            </a:r>
            <a:r>
              <a:rPr lang="en-CA" dirty="0" smtClean="0">
                <a:solidFill>
                  <a:srgbClr val="00B0F0"/>
                </a:solidFill>
                <a:latin typeface="Courier New" panose="02070309020205020404" pitchFamily="49" charset="0"/>
                <a:cs typeface="Courier New" panose="02070309020205020404" pitchFamily="49" charset="0"/>
              </a:rPr>
              <a:t>float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distanceTravelled</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392.35;</a:t>
            </a:r>
          </a:p>
          <a:p>
            <a:pPr marL="514350" indent="-514350">
              <a:buAutoNum type="arabicParenR" startAt="2"/>
            </a:pPr>
            <a:r>
              <a:rPr lang="en-CA" dirty="0" smtClean="0"/>
              <a:t> </a:t>
            </a:r>
            <a:r>
              <a:rPr lang="en-CA" dirty="0" smtClean="0">
                <a:solidFill>
                  <a:srgbClr val="00B0F0"/>
                </a:solidFill>
                <a:latin typeface="Courier New" panose="02070309020205020404" pitchFamily="49" charset="0"/>
                <a:cs typeface="Courier New" panose="02070309020205020404" pitchFamily="49" charset="0"/>
              </a:rPr>
              <a:t>bool</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questionCompleted</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latin typeface="Courier New" panose="02070309020205020404" pitchFamily="49" charset="0"/>
                <a:cs typeface="Courier New" panose="02070309020205020404" pitchFamily="49" charset="0"/>
              </a:rPr>
              <a:t>;</a:t>
            </a:r>
          </a:p>
          <a:p>
            <a:pPr marL="514350" indent="-514350">
              <a:buAutoNum type="arabicParenR" startAt="2"/>
            </a:pPr>
            <a:r>
              <a:rPr lang="en-CA" dirty="0" smtClean="0"/>
              <a:t> </a:t>
            </a:r>
            <a:r>
              <a:rPr lang="en-CA" dirty="0" smtClean="0">
                <a:solidFill>
                  <a:srgbClr val="00B0F0"/>
                </a:solidFill>
                <a:latin typeface="Courier New" panose="02070309020205020404" pitchFamily="49" charset="0"/>
                <a:cs typeface="Courier New" panose="02070309020205020404" pitchFamily="49" charset="0"/>
              </a:rPr>
              <a:t>int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a:t>
            </a:r>
          </a:p>
          <a:p>
            <a:pPr marL="0" indent="0">
              <a:buNone/>
            </a:pPr>
            <a:r>
              <a:rPr lang="en-CA" dirty="0">
                <a:latin typeface="Courier New" panose="02070309020205020404" pitchFamily="49" charset="0"/>
                <a:cs typeface="Courier New" panose="02070309020205020404" pitchFamily="49" charset="0"/>
              </a:rPr>
              <a:t>	</a:t>
            </a:r>
            <a:r>
              <a:rPr lang="en-CA" dirty="0" smtClean="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5;</a:t>
            </a:r>
          </a:p>
          <a:p>
            <a:pPr marL="0" indent="0">
              <a:buNone/>
            </a:pPr>
            <a:endParaRPr lang="en-CA" dirty="0"/>
          </a:p>
          <a:p>
            <a:pPr marL="0" indent="0">
              <a:buNone/>
            </a:pPr>
            <a:r>
              <a:rPr lang="en-CA" dirty="0" smtClean="0">
                <a:solidFill>
                  <a:schemeClr val="tx1"/>
                </a:solidFill>
              </a:rPr>
              <a:t>Bonus:</a:t>
            </a:r>
            <a:r>
              <a:rPr lang="en-CA" dirty="0" smtClean="0"/>
              <a:t> </a:t>
            </a:r>
            <a:r>
              <a:rPr lang="en-CA" dirty="0" smtClean="0">
                <a:solidFill>
                  <a:srgbClr val="00B0F0"/>
                </a:solidFill>
                <a:latin typeface="Courier New" panose="02070309020205020404" pitchFamily="49" charset="0"/>
                <a:cs typeface="Courier New" panose="02070309020205020404" pitchFamily="49" charset="0"/>
              </a:rPr>
              <a:t>int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timeTaken</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39.3;</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timeTaken</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42.4;</a:t>
            </a:r>
          </a:p>
          <a:p>
            <a:pPr marL="514350" indent="-514350">
              <a:buAutoNum type="arabicParenR" startAt="2"/>
            </a:pPr>
            <a:endParaRPr lang="en-CA" dirty="0" smtClean="0"/>
          </a:p>
          <a:p>
            <a:pPr marL="514350" indent="-514350">
              <a:buAutoNum type="arabicParenR" startAt="2"/>
            </a:pPr>
            <a:endParaRPr lang="en-CA"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
        <p:nvSpPr>
          <p:cNvPr id="5" name="AutoShape 2" descr="data:image/jpeg;base64,/9j/4AAQSkZJRgABAQAAAQABAAD/2wCEAAkGBxQQEBUUEBQWFhQVFBEUGBgXFxcVFhgXGBgWGRoWGBQYHCghGRsmHBUXITEiMSorLi4uGB8zODMsNygtLi0BCgoKDg0OGxAQGywmICQsLC8sLDQsLCwsLCwsLCwsLCwsLCwvLCwsLCwsLCwsLCwsLCwsLCwsLCwsLCwsLCwsLP/AABEIAKoBKAMBEQACEQEDEQH/xAAcAAEBAAIDAQEAAAAAAAAAAAAABAUGAgMHCAH/xABLEAACAQMCAgUIBQkFBQkAAAABAgMABBEFEiExBhNBUWEHFCIycYGRsUJSYpKhIzNTcpOywcLRFSRDY4IINHOj4RYlNURUZKLD0v/EABsBAQACAwEBAAAAAAAAAAAAAAABAwIEBQYH/8QAMhEBAAIBAgUBBwMEAgMAAAAAAAECAwQRBRIhMUFREyIyYXGhsQYUkTNCgdFS8GLB4f/aAAwDAQACEQMRAD8AzXTnpXrtsWEFiixAnEqZuTjsOBjb71oPNujPSa91LUoIryaWZDKoaISi3U+kMghcbsDJ28zjFB770k1i4szGtpYvcoVOerZF2YwAuG8PlQYkdN7weto957jGf40Gd1vpCbW2jnNrcSl9mYolDyJuXJ3DI5cj40GvReVmyBC3KXNqT/6iBkHxXNBuemajFcxLLbyLJG2drqcqcEg8fAgj3UFVAoFAoFAoFAoFAoOEsqopZyFUcSSQAPaTQQaZ0gtrp3S2njlaPG8IwbbkkcSOHMGg1mbp/Kzultpd9IUZk3FFjQkHGQxbivDnQWdHdb1GecLdaeLeEqx39ejsDjgCg76DjrN9q6zuLS2tXgBGxpJWV2GBnIHLjke6g6NP1vV+ujW406IRs6q8iXAOxSeLbCMnHdQZDpN02ttNlRLsSqrru60RloVOSNrOOTcM8qDLaRrVveLutZo5VHMowbHtA4igvoFAoFAoFAoFAoFAoFAoMRrPRm0vP94gRyOIbG1wewrIuGBHtoMpDHtULknAAyTk8O89poOdAoOEkYYYYAjuIyPgaDF6xoKz2jW0TvbKdu1oMIyYYN6PDGCRxHiaDT/+0d/o7BdWHnNoTgXkKemncJ4hyHPiPDmeFB6DZXaTRrJEweNwGVlOVIPaDQd1AoFAoFAoNbj6Xwm8uoWdVjs4omlkY7VDuW9HJ4cFA97YoHRjpbHqfXeapKI4/RSdkxHIeIJjzz2kdoFBhIvJoLhhJq11NesOIQnqoAc8xFHj50G36RolvaLttoY4h9hQCfaeZoMhQKBQKDi6BhhgCDzBGR8KDU9R8nVnJOk8KtbTK6tvt26rcAQSrKOBBxg8KDt6V9LzpsqGa2la0ZfTuEwwicnADpz247fhmg2HT76O4jWWB1kjcZVlOQR7aCigUCgUCgUCgUCgUCgUCgUCgUHReXkcK7pnSNeW52Cj4k0GKTpTp8wKC7tXBBBXrYyCDwIIJ402GL6U9I20xLeWGFH09TsmaLi0K8Arqi8Ng7fdQbVFdI0YkVlKFQwYEbSpGc55YxQYDUenlhCSvnCyOOaQ5nf3rHnFZVpa3aGF8laRvaYhipfKUmfydldsO8rHH8A0mfwrYro81u1WlfimkpO03hZpvlCtZXVJhLbM2AvXoEQk9glBKZ8MjNVZMOTH8UNjDqsOb+naJbdVTYa15QulK6XYyTnBkPoRKfpSMDjh3DBJ8BQfO3QvovqGpzdZCm6NpOseSfPm7OCeLjlIck8MHtoPpzQLKWCFUnlWVwBxWNYUH2UReQoMlQKBQKBQKBQKDjIgYEMAQQQQRkEHsIoNQ03oSbK+E2ny9TbSbjcWxBaNmwdrRAn8mcnj4fCg2XT9UhuN/USpJ1bmN9jBtrjmpxyNBZQKBQKBQKBQKBQKBQKBQKCDXdUS0tpZ5PViRnIHM45KPEnA99I6kzs8ieB7l+vvsSztxw3GOIH/AA40PAAZxnGT216HS6KmOu9o3l4biPF8ua81xztWO3zdr2cbcGjQjxRT/CtycVJ8Q5carNHa0/yjk0C3YEdXtDAghGaMEHmCFIBHhVNtHht3q28fFtXTtef89fyxmi6DsaWKdXkhQqYS8jsm08dgiLY4HtxWrp9FWt7RaOnh0tbxe98NLYr7TPxRH+2xwxKgwihR3KAo+Aro1pWvaHn75b3+KZlzrNW4SxK6lXAZSMEEZBHiKxtWLRtLPHktjtzVnaV3RvpLJpp6uffLZfRbi8lt9kjiZIuXHmviOXC1ehnHPNTt+Hs+F8Yrnj2eWdrfn/626/6OWmqSRXMzC5hRcwoGzBk85CFOHJ4DjwAHKua7zZIowoCqAFAwABgAdwA5UHOgUCgUCgUCgUCgUCg896X6FJp851TTEJcf73bryuI+1wvZIuSc44/HIbloGtQ31uk9uwaNxkd4ParDsYciKDIUCgUCgUCgUCgUCgUCgUGm+VWT+4rH2y3NqmO8LIsjD7sZq7T15skR82trL8mC9vSJaia9VD5rJUoKDEdKbiWK3MsBwY2V2GB6UYPpLx8K1NXa9MfNXx+HT4VTDkz+zyxvvG0fVk7ecSIrocqyhh7CM1sUtFqxMNHNinFeaT3iXZWaooFQmJSRWXVMXtpJbdzxJhcqpPeYjlGPiVrTy6DFk67bOtpuNanDG2+8fP8A2zNl0t1C39cxXadxAt5ceDLlGPgQPbXPy8MtHWk7u3pv1DivO2WNvn3hvnRzpDDfxl4SQVO2SNxtkjbGdrr7OIPI9lcy1ZrO0vQUvW9YtWd4llqhkUCgUCgUCgUCgUCg1XpFrkeji3AtwlpJKySyJhUgLZKsyKvEM3M8MfAUG0qcjI5Gg/aBQKBQKBQKBQKBQTX9/FboZJ5EjQc2dgo+JoNB1nyyWEORb9ZcMDj0FKJ99wPiAa38HDNVm+Ck/Xwxm9Yao3TOXWpoy0AhhtmaQYcuXlZSigtgDgrMcY7a28HD74c+19uno4nHNXWmn5I72/DJV13iCgUHCaIOrK3JgVPsIwawvXmrMLMN5peLR4liuidvJFarHKCGjaRBntQMdp+BrX0dbVx8tvDf4tkx5NRz453iYj+fLMVtuYUCgUCg6LbW49MvYbmVtkUge2mIBOVILo5VQSSrJgcOAc1yOJYeaYtWOr1f6dz2nmxT2jrD1nSdYgu0320qSr3owbHtHMHwNcaYmOkvUrqgKBQKBQKBQKBQKCLWdMju7eSCdd0cqlGHge0HsIOCD3ig1fyZXFxHFLY3isZLJxEspVtksJGY2DHgTjgRk44UG60CgUCgUCgUCgUGp+Unpd/ZVn1iKGmkbq4lbO3cQSXbHNVAzjt4DhmtjS6a+oyxip3lEztG75v1nV57yUy3UrStkkbj6KZ7EXko4DgO6voOj4NpdHXmtG8x5lqWyWtLJ9Hei73WHkzHD/8ANx9nuHj8K09XxK+X3MHSvr6/Ry9dxLHpvdjrb7R9XodnaJCgSJQqjkB8z3nxrQrSKxtDyOfPfNeb3neXdWakoFAoFAoFAoFAoNB8oV9vmjhB/Ngu36zch7h862uGYva6nmntWPvL1nBMHJhnJP8Ad+Ia3YXklvIJbeR4pBydCVPPODjmOHI8DXX1vCNNqonmrtPrHd265Jq+hfJP04bVIXjuABcQbdxUYWRGztcDsPo4I7+PDOK+dcQ0VtHmnFb/AB9G3S3NG7fa0mRQKBQKBQKDBdIOlUFkwR90kzDKwxKXkI7yBwRfFiBUxEz2Z0pa87Vhgx0/l5nTbjb/AMS3LY/V6zNTyW9F/wCyz/8AFUnlEth+ejuYT9u3lYfeiDD8ajllVbBkr3rLtk8omngcJmc/VSGZ2+6EzTaWPs7+ksfcdOp34Wti+Ox7iRYV+4u5/wABWUUmWzTQ5beNkL6xqbnjcW8Y7o7dmPvaSXj8BWXspbNeGT5s/YekOpQnLNb3Sjmmw28hH2ZA7JnwI94qJxyxycNtEb1nduPR3pDDfRloiQ6ELJG42yRtj1XX5Hkewmq3NtWaztLLUQUCgUCg8s/2hbTdYQSD1kulGfsukmfxVa3eHTeNTWcffdjfbbq8O07aZ4lkGFMsYYHkRuHb3V7LiPEObB7O8TW2/WP9NHLW0Y7TTvtOz2TGK58bbdHz28zM7z3KyYlB03d2kS7pXVFzjLHAz3VhfJWkb2nZbhwZM07Y43lPBq8Ehwk0bHuDCq41GKekWhffQamkbzSV1XtMoPzNRuy5Z23ftSxKBQcJpAilm5KCx9gGf4VjadomVmKk3vFY8y8eurkzO0jes7Fj7+Q9wwK9FwnDGLTxM97dZe/rSKVikdo6OhnA4cz3CrdRxHFi92OtvSO7OKTL1/8A2dbY9ZeyMOQtkHv6xiP3a8BxvJlvqpnL32jp6NrHtFej2yuQsKBQKBQKCfUboQwySt6saPIfYqkn5UHl2gxlozPLxnucTSseeW4rHn6qKQoHhWxSu0PRaPDGPHHrLJ1m2yiChtBRJQKCK4tHEontn6q4QYD4yrr+jmT6afiM5BFYXpu1NTpK5Y38th0zygQ8E1BTazcBlsmBzy3RzjhgnkGw3hVExMd3Dy4L4/ihttvcJIu6NlZT2qQw+IqFLtoFAoNB8t8W7R5D9SW3b/mKD+DGtrQ25dTjn/yj8sbdpeAIgIwRkeNfT82HHlrteN2lEzHZk7G7mi/NTOoH0Sd6fdbs9hFcfLwinfHaa/hTl0uDN/UpE/lmrbpJcj10hceG6M/zD5VpW0Wpp5ifs52TgWnt8EzH3Xx9KfrW0w/VMb/zCqJjPX4qT9mnb9PZP7bx92K6VavHcRwqFk9G4idg0TeoM5J4EHnyrQ1lueKxyz39G3wzhufS3va23WsxHXytu5NMmQoxhXIIB2CNh4g7Rg1leuntXaY2/wANXHTimK8W6z90mk9LEhsfyjrJMjNGF3AM4DYVjn6OMcfCq8Or5MPXrMdFuq4RbNqt6xy1mN5+XrChulTxMhmNs0bsqnqZCWTP0ju5gdtZfvL1mObbafTwrng+K9bRj5otEeY6SlfWgNTLCW36vqlXcZDjZuyez854cqw9tP7jeNttmxXQb6Dkmtt99+3nb8O+bphvdxA0CqjFQZWfdJjtVUBwvjWdtZe0zyR0hTi4HWKROXm3n08fys0/pfE8YMiyLJxBRY3fl2hsYwavxarmr71Z3+ijNwDPF9se019d9nOTpSPo28zeJCIPxar4nLb4aSmv6fy/3XiP5ljNT1+aaN0WKONXVkJZi7AMCOSgDPHvq39lqckbdK/f8OhpuDYsN4vNpmY/hqo0wAekxPgOArp49FktWK5ckzEeI6Q7M2jxD8aIKMKMV0dPpsWKNqRswm0y9t8gFqVsZ5D/AIlywHsRVX55r59xm/PrL/XZt442rD1GuWzKBQKBQKDWfKTPs0q5HbJGIB7ZmEQ/foyrG9ohrsabVA7gB8BitqHqaxtGzlUsigUCgUCgUH4wyMHiDzB4j4VGyJiJ7sZ/YEKtvgDW8n17djC3vC+i3sIIrGaQ1smjxX8Ni6L9JZknS1vmEnWZEFwF27yoJMUqjgJNoLBhgHB4A86bV2cbU6WcM/JvFYtUoNW8qMO/R7wd0LP9whv4VZhty5In5ons+bIDX1ek70ifk0ZXQ1hYhdFVFmS2GqLJXQmqLJhdFWtelZ8JVRwqeaj4Cte2Knoy3d/mkePUT7q/0qn2VN+0J3l0SQqOSr8BVtcVPRG6WWtilKx4QimNbNUShlq+rFDNV1UShlq+qEU1W77Rujy+gPInBt0aEn6b3D/GVgPwUV8u1tubUXt85b1eze61UlAoFAoPxmAGScAcSTQeb9ItZXUp40gO60t5OseT6M0y+osZ+kiNkluWQAM4NZ0rvO7oaHTTe3PPaHOth3SgUCgUCgUCgUCgwvS0P5uOpz1/XW/U44N1vWDGD2HG78arydmlr9vZTu9gqh58oMX0qg6ywuk+tb3C/GNhQfKlmfRX2Cvq2ltzaek/KPw0bd2RhrKxC6KqLJhbDVFkroaosmF0NUWSthqizJX2VV5Es1WVQhmrYqhDNV1UIpqvqhDNV1UShlq+qENycA+w1lknbHaflP4PL6a8ndt1Wk2S4x/doWPtZQx/FjXym1ptMzLebFWIUCgUHVc3CxIzyMFRFZmY8gqjJJ8ABQeY6jfy6r6U2Y7M8Y4OIaUdj3B54PMRjhg+lnkLaU36y6uk0PNHPk/hWigAAAAAYAHAAdwFXQ68RERtDlRJQKBQKBQKBQKBSR16JaG61OMEfk7RfOGPYZnDJEvuXe33apyT4cfiWXrFIelVU5RQddwm5GHerD4ig+SI4thZPqM6fdYj+FfTOE359HSf+9GnePeWw1uWYwuiqiyYWw1RZK6GqLJhdDVFkrYaosyV9lVeRLNVlUIZq2KoQzVdVCKar6oQzVdVEoZavqhBdKSCBzPoj2ngPnVHEL8mlvPyTX4n1npUPVwRJ9WONfgoH8K+YN1VQKBQKDD9MLBrnT7qGP15LeZF/WKEAfGg0bSrpZoI5F5MinxBxgg+III91bVZ3h6jDaLUiYV1K0oINc1IWtvJOylhGASAcE5IHM+2otO0bqs2T2dJt6MMvSqbbvOnXOzAbI2tw55AHPhWHPPo1o1d9t5pOzN6PqsV3EJYGyp4ceBBHNWHYaziYltYstcleaq2pWIrzU0ilhjfO+dmVABn1RkknsH9aiZ2lXfJWtorPlbUrCgUAUQy/kwt/wC5NOfWup5pz7N3VovuSNRWrPd5jPabZJmfVt9QqKBQfKWtw7L27Q/Rurof8xiPnX0L9P230VY9Jn8y1MvxPyGutZXCiyuVcsBnKnaQeHGufi1NM02ividpZzXZZLdrFt3Z9JgoAGSSaq1Gopi25vM7QmI3ZWGliF0NUWS7rm8WGMyPkqvPaMnu4CtXNeKV5pZRG7Io2VB7wD8awid+ommq2JQxNrerOm+PONzLxGDlTg1lgzVy15qkxsi1G7WIKXz6TBBgZ4nlV2TPXFETbzOyIjd0zVu1YoZquqiUMtX1Q46ZD1l1bp9e5tk+9Iorm8cvy6K0erPHHvPrCvnbbKBQKBQKDzHULLzK/khHCG533MHcH4dfH94hx+ue6rcU+HW4bm745/woq51yg17ygf8Ahlz+ov761jf4Wrrf6NmX0v8AMRf8OP8AdFK9l2L4Iavoe5LnVFgKoA6Opb82sjJlifDPP2VhHedmjh3i+SK9GC1K9ijgaSG+uZbpF3l4zI8JbtBG3Yqf9KxnbbfdRkvWteat5m32/wBMn0ks/OLvTnZ5FMwbOxyu38mDlPqk54msp6zC/NXnvjmZ7/6WdIpY1uCLu8aOIInVwwswlJ7XfYNx8Km22/WWWbbm2vfp6R3fvQXUGeW6h6yWSKJojEZgRIFcMSG3AEjI4ZpSeqdHkmbWrvMxHbdt9WN8BohmfJhJ/wB3iP8AQTXMHuSVsfgRWrPd5fNG2SY+bbahWUCg+ZfKBB1esXq/5wf9oiP/ABr3P6avvp7R6S1s3di4a79lLhH+TuQfoyrg/rLx+VcG8ew1u/i8feF3equMdbdj6sC5/wBbf0FVXj2+s28Uj7ydq/VRO7726y4WBARsA2FmH1ju+VU57ZJvPNeKx4ZR9H7aavIbK4feGeEsqyKBhuWGxy7a1I1d5097b7zE908vVVcy3UNpLO84LGNCqBFwhJHInnwrDJbNTDOS1vHYjbfZmNVkmPVhZkgiKbnlOzeWwMKobgPbWWW1+nvbR5kiGM0jU2Ny8HnAuE6vergKCDnBUleBqNPmt7ScfNvGyZjpuxWg2s7wMUm6tRJNsAQNk7jkuT2Z4Yposea2OZrbbrOxaYdF/ema3hZhhhcIjY5blJBxVmTPObDSZ7820oiNpfmoahunaPrREqAZJxuYnjgZ7BW1k1c2zTji/LER3YxXpu6bK8LO8ZcPtAYOMcR4gdorb4fqrXy2w2nm28sb16buctduqtkegtv1mrWS904f9mrP8wK4X6kvy6asesrcMdX07XhmyUCgUCgUGu9OdFN1akxfn4WE8J/zE+hnucZQ+DUidmeO80tFo8NS0+7WeJJF5OoODzB7VI7CDkHxFbUTu9NivF6xaPKmpWMV0p057qzlhjwHdQBuJA9ZTxIB7qi0bxso1GOcmOawxUUeqhFRfM1wqruzIxAAxnaVwTWG1mvWNTEcvR2R9FNtjPb9aWluNzSTEcWkODnHYvDGPE1PJ02ZRpNsU036z5SXelX09mbUrbQjq9hZGZt+BwULsAQEgZPHt4Vjy222Vzhz2x8m0R/7U6potwyWTw9X11rjKuzbGygVsMBnmO6pms9FmTDkmKTXvDiNLuoLyaeFIJfOBFkO5Ro2VcEBgpyvw7KcsxO7H2WWmSb1iJ3+zv6OaNPBdXM07o/nAib0cjay5yu0/RAIAOeOKVrMTvLPBhvTJa1vLY6sbhQX+Tp9k19FnnNHcAeEsaqeH60TfGta8bS87rqcuaW71i1CgUHzz5YINmsyn68Nu/wBT+SvX/pe/S9fpLXz+Grw16mymHK+ty8foeupVl9oPL4VyuI4LZcXufFHWGdJ2lbotuUQl/Xdi7e09mfAVRosFseOZv8AFM7ym07y6bS1eOWQtbiYu+5XynLsU7vVxXNjBkx5LTanNvPSWe8TDvttMm82u0ZRvlbcu0jByByPZy7a1/2ub2WSsx1mU80bwzmtWTy2LRRrlyiADIHEYzxPDsrY1GK1sHJHfZET1dGq6bJ5zFM0HnMSwiPq8rmN+HphWODyrUyYr+0i013jbsyiejrtLKbz0TPCsUZhZAqsp2Y4jdt4ZPhVmHFk9tzzXaNtkTPTZDpwuraIoYN+XkZSHUbcseD57O3PjWem/cYaTXl369OpO0pptIdYIkHpOJxK+OAyclsZ7BVn7K8Yq1jrPNvKObq6r20aOd5FjEqyBcjhuUjhkZ7Kuvp74s05K05onx6SjfeNnC2R8szIqA8FUBcgd5YfKt/Q48nPN71isT2hjaY2cZa69VbafI7Dv1lOHqQXD/uL/NXlv1Pf4K/5X4X0LXkl5QKBQKBQKDyfRQoNwI/zYvb3Z3Y61s48N27FX4+zv8P39iyVWN4oFAoFAoFAoFAoOzohw1eTH0rFM/6Zmx++fhVGTu4nEo9+HoVVuaUCg8N8uttt1C3f9Jbuv3HH/wC69L+mb7Z7V+SnN2aHDXs7NeF0VUWTC2GqLJXQ1RZMLoaoslbDVFmSvsqryJZqsqIZqvqxQzVfVCKar6oQzVdVEoZavqhv/kHtd19dSfo7eNP2jlv/AKq8X+pL82orX0hsYY6Pb686uKBQKBQKDWOneutbQrFbn+83JMcX2B/iTkdyA58SVHbUxG87LMWOcl4rDWLC0WCJY09VBjjxJPMsT2kkkk95rZiNoelx0ilYrCipWFAoFAoFAoFAoFBZ5O4OumuLzB2HbaxHsZIyWdx4GRiAe3ZWted5ed1uWMmXp2hvVYtQoFB495f4PTsX8bpD7xGw+Rrufp+/Lq4+cK8vwvMoa95ZqroqosmFsNUWSuhqiyYXQ1RZK2GqLMlfZVXkSzVZVCGar6oQzVfVCKar6oQzVdVEoZavqh6r5AbfEd7J9aWFPciZ+chrwHHL82stHo2sXwvWa5CwoFAoFAoPPOl426tGX5PZssR8VkzKo8cNGfYPCrMfd0eGzWMk799nCr3cKBQKBQKBQKBQKCMWkl9ceaQsUQIslxKODJG2QscZ/SPtPHsAJ54qrJbbpDma7VcnuV7vS7GzSCJIolCRooVVHIKBgCqXFd9AoFB5l5e7fNjbv9S6Qe50kHzxXS4Rfl1lPqwyfDLx6Gvo1mpC6KqLJhbDVFkroaosmF0NUWSthqizJX2VV5Es1WVQhmq+qEM1X1Qimq+qEM1XVRKGWr6oe2+Q6ALpe/8AST3De3DbR+7XzXiF+fU3t825WNoeg1psigUCgUCgxfSHQYr6Lq5sjDB0dDtkjccnRuw8fYeRBFExaazvDU36H36HEV1byKORmhdZMfaaN9pPiFFZ+0lvU4jljv1fsfQ+/Y/lLu3Qf5du7N8Xlx+FPaWJ4jlntsqj8n+eMl/eMe5DDEvuCx5HxqJtKm2rzTPxMX0h6Py6bGbiOeW4gTjMk21pETtkidVX1eZU5yAccamt5juuwa69be9O8OSsCAQcggEEciD21sO7ExMbw/aJKBQKBUSiWV8mEGbaW4P/AJm4llU/5a4jjx4bYwf9RrWtO8vM6i/PkmW41CkoFAoNF8tUW7SJD9SW3f4SKCfgTWzo7cuek/OEW7PC4a+nT2aS6KqbJhbDVFkroaosmF0NUWSthqizJX2VV5Es1WVQhmq+qEM1X1Qimq+qEM1XVRKGY1ZNuWsyh9A+Si16rRrQfWjMn7R2k/mr5hlnfJafnP5bsdm21WkoFAoFAoFAoFAoPxlBBBGQeBFB5XDaeZXMlk3qqOttie23Y+pntMbZX2baux28O1w/PzV5J7wqubhI0LyMEQDJZjgD3mrJmIdG14rG8uiy86u8Gytj1Z4ia4JhiI+woBkb27QPGq5yejm5eJVjpSN3fc6ZqMAzJbRTL/7aX0x47JggPuY1EZPVhTif/KqAa/CH2SsYJOWydTE2e3G7g3tBIrOLxLdx6zFftLr1jUwY+qt3V7ib8lCikMSz+juwPoqCWJ7lNLWjZjqtRWmOdp6vUtH09ba3igT1Yo44x7EUL/Ctd55ZQKBQKDEdLdH8+sZ7fODLGyqTyDc1J8MgVNbTWYmPA+bZ7WS3maC4UxzJwZT2/aX6ynsNfQ9BxPFqscddreYalqTEqYq3bMVsNUWSuhqiyYXQ1RZK2GqLMlfZVXkSzVZVCGar6oQzVfVCKar6oQzVdVEprWxlu5hbWq75n4YHJBwBkc/RUZ51zOKcTx4MVqVne0x2Z0pMy+mtA00WlrBbg7hDFHFk9u1QM/hXg20voFAoFAoFAoFAoFAoMT0h6PQ3yKJgwaNt0ciNskjbGMqw8OBByD2iia2ms7wxumdBLWJxJLvuZVOVkuG6wqewqgART4hc1MzMsr5LX+Kd20VDAoOq5tklXbKiup5hlDD4Ggm0/Rre3JNvBFETzMcaIT7SoGaC6gUCgUCgUGJ6Q9G7bUI9l1EHA9VuIdD3q44qayraazvWdpHm+q+SKaPjY3IkH1LkYPuljX5rXWwcb1OPpb3vqrnFEtcvejV/bfnbOVgBndDidfgvpfhXUx8exW+OJhhOKUB1GOJts26Ju6VHiPwcCtiOJ6a/ayOSYXWupwt6s0Z/1r8s1l+4xT2tCNpZaCVTyYH3iq7ZKeqVnZVfPX1NkdxKo5so9pFZxkp6mzEXOqQLzmiH+tc/DNWfucVe9o/lG0ol1BJTiAPMe6GN5T79gOKwnimmp/cnklkLLoxqFz+as5EBwd05EIwfsnLfhWtk49jrG1KzKYxS2TSfJDJJxv7naP0dsOzuMsgz8AK5efjOpy9InaPkzjHEPSdB0C3sYurtYljXtxksx72c8WPtNcuZmesrGTqAoFAoFAoFAoFAoFAoFAoFAoFAoFAoFAoFAoFAoFBwkiVhhgCPEA/Ogwmt6FamCQm2gztPHqkz8qQPHbrR7cE4gh/Zp/Ss+afUT/2TB+gi/Zp/So57eorsdGtywzBDzH+Gn9Kc0+o9j0rQrYRIRbwA7V5RIP4ViMwkYUYUAewYoOVQFSFAoFAoFAoFAoFAoFAoFAoFAoFAoFAoFB//2Q==">
            <a:hlinkClick r:id="rId3"/>
          </p:cNvPr>
          <p:cNvSpPr>
            <a:spLocks noChangeAspect="1" noChangeArrowheads="1"/>
          </p:cNvSpPr>
          <p:nvPr/>
        </p:nvSpPr>
        <p:spPr bwMode="auto">
          <a:xfrm>
            <a:off x="7511597" y="2440441"/>
            <a:ext cx="2819400" cy="1619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Tree>
    <p:extLst>
      <p:ext uri="{BB962C8B-B14F-4D97-AF65-F5344CB8AC3E}">
        <p14:creationId xmlns:p14="http://schemas.microsoft.com/office/powerpoint/2010/main" val="114752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 Questions – Answers</a:t>
            </a:r>
            <a:endParaRPr lang="en-CA" dirty="0"/>
          </a:p>
        </p:txBody>
      </p:sp>
      <p:sp>
        <p:nvSpPr>
          <p:cNvPr id="3" name="Content Placeholder 2"/>
          <p:cNvSpPr>
            <a:spLocks noGrp="1"/>
          </p:cNvSpPr>
          <p:nvPr>
            <p:ph idx="1"/>
          </p:nvPr>
        </p:nvSpPr>
        <p:spPr>
          <a:xfrm>
            <a:off x="1141412" y="1440382"/>
            <a:ext cx="9905999" cy="4601644"/>
          </a:xfrm>
        </p:spPr>
        <p:txBody>
          <a:bodyPr>
            <a:normAutofit/>
          </a:bodyPr>
          <a:lstStyle/>
          <a:p>
            <a:pPr marL="514350" indent="-514350">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classSize</a:t>
            </a:r>
            <a:r>
              <a:rPr lang="en-CA" dirty="0" smtClean="0"/>
              <a:t> is </a:t>
            </a:r>
            <a:r>
              <a:rPr lang="en-CA" dirty="0" smtClean="0">
                <a:latin typeface="Courier New" panose="02070309020205020404" pitchFamily="49" charset="0"/>
                <a:cs typeface="Courier New" panose="02070309020205020404" pitchFamily="49" charset="0"/>
              </a:rPr>
              <a:t>29</a:t>
            </a:r>
            <a:endParaRPr lang="en-CA" dirty="0">
              <a:latin typeface="Courier New" panose="02070309020205020404" pitchFamily="49" charset="0"/>
              <a:cs typeface="Courier New" panose="02070309020205020404" pitchFamily="49" charset="0"/>
            </a:endParaRPr>
          </a:p>
          <a:p>
            <a:pPr marL="514350" indent="-514350">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distanceTravelled</a:t>
            </a:r>
            <a:r>
              <a:rPr lang="en-CA" dirty="0" smtClean="0"/>
              <a:t> is </a:t>
            </a:r>
            <a:r>
              <a:rPr lang="en-CA" dirty="0" smtClean="0">
                <a:latin typeface="Courier New" panose="02070309020205020404" pitchFamily="49" charset="0"/>
                <a:cs typeface="Courier New" panose="02070309020205020404" pitchFamily="49" charset="0"/>
              </a:rPr>
              <a:t>392.35</a:t>
            </a:r>
          </a:p>
          <a:p>
            <a:pPr marL="514350" indent="-514350">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questionCompleted</a:t>
            </a:r>
            <a:r>
              <a:rPr lang="en-CA" dirty="0" smtClean="0"/>
              <a:t> is </a:t>
            </a:r>
            <a:r>
              <a:rPr lang="en-CA" dirty="0" smtClean="0">
                <a:solidFill>
                  <a:srgbClr val="FFC000"/>
                </a:solidFill>
                <a:latin typeface="Courier New" panose="02070309020205020404" pitchFamily="49" charset="0"/>
                <a:cs typeface="Courier New" panose="02070309020205020404" pitchFamily="49" charset="0"/>
              </a:rPr>
              <a:t>true</a:t>
            </a:r>
          </a:p>
          <a:p>
            <a:pPr marL="514350" indent="-514350">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t> is </a:t>
            </a:r>
            <a:r>
              <a:rPr lang="en-CA" dirty="0" smtClean="0">
                <a:latin typeface="Courier New" panose="02070309020205020404" pitchFamily="49" charset="0"/>
                <a:cs typeface="Courier New" panose="02070309020205020404" pitchFamily="49" charset="0"/>
              </a:rPr>
              <a:t>5</a:t>
            </a:r>
            <a:endParaRPr lang="en-CA" dirty="0">
              <a:latin typeface="Courier New" panose="02070309020205020404" pitchFamily="49" charset="0"/>
              <a:cs typeface="Courier New" panose="02070309020205020404" pitchFamily="49" charset="0"/>
            </a:endParaRPr>
          </a:p>
          <a:p>
            <a:pPr marL="0" indent="0">
              <a:buNone/>
            </a:pPr>
            <a:endParaRPr lang="en-CA" dirty="0" smtClean="0"/>
          </a:p>
          <a:p>
            <a:pPr marL="0" indent="0">
              <a:buNone/>
            </a:pPr>
            <a:r>
              <a:rPr lang="en-CA" dirty="0" smtClean="0">
                <a:solidFill>
                  <a:schemeClr val="tx1"/>
                </a:solidFill>
              </a:rPr>
              <a:t>Bonus:</a:t>
            </a:r>
            <a:r>
              <a:rPr lang="en-CA" dirty="0" smtClean="0"/>
              <a:t> The final value of </a:t>
            </a:r>
            <a:r>
              <a:rPr lang="en-CA" dirty="0" smtClean="0">
                <a:solidFill>
                  <a:srgbClr val="0070C0"/>
                </a:solidFill>
                <a:latin typeface="Courier New" panose="02070309020205020404" pitchFamily="49" charset="0"/>
                <a:cs typeface="Courier New" panose="02070309020205020404" pitchFamily="49" charset="0"/>
              </a:rPr>
              <a:t>timeTaken</a:t>
            </a:r>
            <a:r>
              <a:rPr lang="en-CA" dirty="0" smtClean="0"/>
              <a:t> is </a:t>
            </a:r>
            <a:r>
              <a:rPr lang="en-CA" dirty="0" smtClean="0">
                <a:latin typeface="Courier New" panose="02070309020205020404" pitchFamily="49" charset="0"/>
                <a:cs typeface="Courier New" panose="02070309020205020404" pitchFamily="49" charset="0"/>
              </a:rPr>
              <a:t>42</a:t>
            </a:r>
          </a:p>
          <a:p>
            <a:pPr lvl="1"/>
            <a:r>
              <a:rPr lang="en-CA" dirty="0" smtClean="0"/>
              <a:t>Always be careful with your data types!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3114569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Review</a:t>
            </a:r>
            <a:endParaRPr lang="en-CA" dirty="0"/>
          </a:p>
        </p:txBody>
      </p:sp>
      <p:sp>
        <p:nvSpPr>
          <p:cNvPr id="3" name="Content Placeholder 2"/>
          <p:cNvSpPr>
            <a:spLocks noGrp="1"/>
          </p:cNvSpPr>
          <p:nvPr>
            <p:ph idx="1"/>
          </p:nvPr>
        </p:nvSpPr>
        <p:spPr/>
        <p:txBody>
          <a:bodyPr/>
          <a:lstStyle/>
          <a:p>
            <a:r>
              <a:rPr lang="en-CA" dirty="0">
                <a:solidFill>
                  <a:schemeClr val="tx1">
                    <a:lumMod val="85000"/>
                  </a:schemeClr>
                </a:solidFill>
              </a:rPr>
              <a:t>Last session we covered</a:t>
            </a:r>
          </a:p>
          <a:p>
            <a:pPr lvl="1"/>
            <a:r>
              <a:rPr lang="en-CA" dirty="0">
                <a:solidFill>
                  <a:schemeClr val="tx1">
                    <a:lumMod val="85000"/>
                  </a:schemeClr>
                </a:solidFill>
              </a:rPr>
              <a:t>Binary numbers</a:t>
            </a:r>
          </a:p>
          <a:p>
            <a:pPr lvl="1"/>
            <a:r>
              <a:rPr lang="en-CA" dirty="0">
                <a:solidFill>
                  <a:schemeClr val="tx1">
                    <a:lumMod val="85000"/>
                  </a:schemeClr>
                </a:solidFill>
              </a:rPr>
              <a:t>Logic </a:t>
            </a:r>
            <a:r>
              <a:rPr lang="en-CA" dirty="0" smtClean="0">
                <a:solidFill>
                  <a:schemeClr val="tx1">
                    <a:lumMod val="85000"/>
                  </a:schemeClr>
                </a:solidFill>
              </a:rPr>
              <a:t>gates</a:t>
            </a:r>
            <a:endParaRPr lang="en-CA" dirty="0">
              <a:solidFill>
                <a:schemeClr val="tx1">
                  <a:lumMod val="85000"/>
                </a:schemeClr>
              </a:solidFill>
            </a:endParaRPr>
          </a:p>
        </p:txBody>
      </p:sp>
    </p:spTree>
    <p:extLst>
      <p:ext uri="{BB962C8B-B14F-4D97-AF65-F5344CB8AC3E}">
        <p14:creationId xmlns:p14="http://schemas.microsoft.com/office/powerpoint/2010/main" val="250450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Variable Operations</a:t>
            </a:r>
            <a:endParaRPr lang="en-CA" b="1" dirty="0"/>
          </a:p>
        </p:txBody>
      </p:sp>
      <p:sp>
        <p:nvSpPr>
          <p:cNvPr id="3" name="Content Placeholder 2"/>
          <p:cNvSpPr>
            <a:spLocks noGrp="1"/>
          </p:cNvSpPr>
          <p:nvPr>
            <p:ph idx="1"/>
          </p:nvPr>
        </p:nvSpPr>
        <p:spPr>
          <a:xfrm>
            <a:off x="1141412" y="1440382"/>
            <a:ext cx="9905999" cy="4601644"/>
          </a:xfrm>
        </p:spPr>
        <p:txBody>
          <a:bodyPr/>
          <a:lstStyle/>
          <a:p>
            <a:r>
              <a:rPr lang="en-CA" dirty="0" smtClean="0"/>
              <a:t>Just like in math, we have four basic operators</a:t>
            </a:r>
          </a:p>
          <a:p>
            <a:pPr lvl="1"/>
            <a:r>
              <a:rPr lang="en-CA" dirty="0" smtClean="0"/>
              <a:t>Addition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a:t>
            </a:r>
          </a:p>
          <a:p>
            <a:pPr lvl="1"/>
            <a:r>
              <a:rPr lang="en-CA" dirty="0" smtClean="0"/>
              <a:t>Subtraction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a:t>
            </a:r>
          </a:p>
          <a:p>
            <a:pPr lvl="1"/>
            <a:r>
              <a:rPr lang="en-CA" dirty="0" smtClean="0"/>
              <a:t>Multiplication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a:t>
            </a:r>
          </a:p>
          <a:p>
            <a:pPr lvl="1"/>
            <a:r>
              <a:rPr lang="en-CA" dirty="0" smtClean="0"/>
              <a:t>Division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a:t>
            </a:r>
          </a:p>
          <a:p>
            <a:r>
              <a:rPr lang="en-CA" dirty="0" smtClean="0"/>
              <a:t>However, there are a few more you might not know yet</a:t>
            </a:r>
          </a:p>
          <a:p>
            <a:pPr lvl="1"/>
            <a:r>
              <a:rPr lang="en-CA" dirty="0" smtClean="0"/>
              <a:t>Power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a:t>
            </a:r>
          </a:p>
          <a:p>
            <a:pPr lvl="1"/>
            <a:r>
              <a:rPr lang="en-CA" dirty="0" smtClean="0">
                <a:solidFill>
                  <a:srgbClr val="FFFF00"/>
                </a:solidFill>
              </a:rPr>
              <a:t>Modulus</a:t>
            </a:r>
            <a:r>
              <a:rPr lang="en-CA" dirty="0" smtClean="0"/>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 Returns the </a:t>
            </a:r>
            <a:r>
              <a:rPr lang="en-CA" i="1" dirty="0" smtClean="0"/>
              <a:t>remainder</a:t>
            </a:r>
            <a:r>
              <a:rPr lang="en-CA" dirty="0" smtClean="0"/>
              <a:t> of a division operation</a:t>
            </a:r>
          </a:p>
          <a:p>
            <a:pPr lvl="1"/>
            <a:endParaRPr lang="en-C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9194" y="880514"/>
            <a:ext cx="3728218" cy="2520000"/>
          </a:xfrm>
          <a:prstGeom prst="rect">
            <a:avLst/>
          </a:prstGeom>
        </p:spPr>
      </p:pic>
    </p:spTree>
    <p:extLst>
      <p:ext uri="{BB962C8B-B14F-4D97-AF65-F5344CB8AC3E}">
        <p14:creationId xmlns:p14="http://schemas.microsoft.com/office/powerpoint/2010/main" val="1265414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 Operations</a:t>
            </a:r>
            <a:endParaRPr lang="en-CA" dirty="0"/>
          </a:p>
        </p:txBody>
      </p:sp>
      <p:sp>
        <p:nvSpPr>
          <p:cNvPr id="3" name="Content Placeholder 2"/>
          <p:cNvSpPr>
            <a:spLocks noGrp="1"/>
          </p:cNvSpPr>
          <p:nvPr>
            <p:ph idx="1"/>
          </p:nvPr>
        </p:nvSpPr>
        <p:spPr>
          <a:xfrm>
            <a:off x="1141412" y="1440382"/>
            <a:ext cx="9905999" cy="4601644"/>
          </a:xfrm>
        </p:spPr>
        <p:txBody>
          <a:bodyPr>
            <a:normAutofit fontScale="92500" lnSpcReduction="10000"/>
          </a:bodyPr>
          <a:lstStyle/>
          <a:p>
            <a:r>
              <a:rPr lang="en-CA" dirty="0" smtClean="0"/>
              <a:t>Examples:</a:t>
            </a:r>
          </a:p>
          <a:p>
            <a:pPr lvl="1"/>
            <a:r>
              <a:rPr lang="en-CA" dirty="0" smtClean="0">
                <a:solidFill>
                  <a:srgbClr val="00B0F0"/>
                </a:solidFill>
                <a:latin typeface="Courier New" panose="02070309020205020404" pitchFamily="49" charset="0"/>
                <a:cs typeface="Courier New" panose="02070309020205020404" pitchFamily="49" charset="0"/>
              </a:rPr>
              <a:t>int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myFirstVar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53;</a:t>
            </a:r>
          </a:p>
          <a:p>
            <a:pPr marL="457200" lvl="1" indent="0">
              <a:buNone/>
            </a:pPr>
            <a:r>
              <a:rPr lang="en-CA" dirty="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myFirstVar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myFirstVar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30;</a:t>
            </a:r>
          </a:p>
          <a:p>
            <a:pPr marL="457200" lvl="1" indent="0">
              <a:buNone/>
            </a:pP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92D050"/>
                </a:solidFill>
                <a:latin typeface="Courier New" panose="02070309020205020404" pitchFamily="49" charset="0"/>
                <a:cs typeface="Courier New" panose="02070309020205020404" pitchFamily="49" charset="0"/>
              </a:rPr>
              <a:t>// The final value of myFirstVar is 83</a:t>
            </a:r>
          </a:p>
          <a:p>
            <a:pPr marL="457200" lvl="1" indent="0">
              <a:buNone/>
            </a:pPr>
            <a:endParaRPr lang="en-CA" dirty="0">
              <a:solidFill>
                <a:schemeClr val="accent6"/>
              </a:solidFill>
              <a:latin typeface="Courier New" panose="02070309020205020404" pitchFamily="49" charset="0"/>
              <a:cs typeface="Courier New" panose="02070309020205020404" pitchFamily="49" charset="0"/>
            </a:endParaRPr>
          </a:p>
          <a:p>
            <a:pPr lvl="1"/>
            <a:r>
              <a:rPr lang="en-CA" dirty="0">
                <a:solidFill>
                  <a:srgbClr val="00B0F0"/>
                </a:solidFill>
                <a:latin typeface="Courier New" panose="02070309020205020404" pitchFamily="49" charset="0"/>
                <a:cs typeface="Courier New" panose="02070309020205020404" pitchFamily="49" charset="0"/>
              </a:rPr>
              <a:t>f</a:t>
            </a:r>
            <a:r>
              <a:rPr lang="en-CA" dirty="0" smtClean="0">
                <a:solidFill>
                  <a:srgbClr val="00B0F0"/>
                </a:solidFill>
                <a:latin typeface="Courier New" panose="02070309020205020404" pitchFamily="49" charset="0"/>
                <a:cs typeface="Courier New" panose="02070309020205020404" pitchFamily="49" charset="0"/>
              </a:rPr>
              <a:t>loat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yetAnotherVar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39.342;</a:t>
            </a:r>
          </a:p>
          <a:p>
            <a:pPr marL="457200" lvl="1"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yetAnotherVar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yetAnotherVar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0.56;</a:t>
            </a:r>
          </a:p>
          <a:p>
            <a:pPr marL="457200" lvl="1" indent="0">
              <a:buNone/>
            </a:pP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92D050"/>
                </a:solidFill>
                <a:latin typeface="Courier New" panose="02070309020205020404" pitchFamily="49" charset="0"/>
                <a:cs typeface="Courier New" panose="02070309020205020404" pitchFamily="49" charset="0"/>
              </a:rPr>
              <a:t>// The final value of yetAnotherVar is 38.782</a:t>
            </a:r>
          </a:p>
          <a:p>
            <a:pPr marL="457200" lvl="1" indent="0">
              <a:buNone/>
            </a:pPr>
            <a:endParaRPr lang="en-CA" dirty="0">
              <a:solidFill>
                <a:schemeClr val="accent6"/>
              </a:solidFill>
              <a:latin typeface="Courier New" panose="02070309020205020404" pitchFamily="49" charset="0"/>
              <a:cs typeface="Courier New" panose="02070309020205020404" pitchFamily="49" charset="0"/>
            </a:endParaRPr>
          </a:p>
          <a:p>
            <a:pPr lvl="1"/>
            <a:r>
              <a:rPr lang="en-CA" dirty="0" smtClean="0">
                <a:solidFill>
                  <a:srgbClr val="00B0F0"/>
                </a:solidFill>
                <a:latin typeface="Courier New" panose="02070309020205020404" pitchFamily="49" charset="0"/>
                <a:cs typeface="Courier New" panose="02070309020205020404" pitchFamily="49" charset="0"/>
              </a:rPr>
              <a:t>float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divisor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82;</a:t>
            </a:r>
          </a:p>
          <a:p>
            <a:pPr marL="457200" lvl="1"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divisor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divisor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6;</a:t>
            </a:r>
          </a:p>
          <a:p>
            <a:pPr marL="457200" lvl="1" indent="0">
              <a:buNone/>
            </a:pPr>
            <a:r>
              <a:rPr lang="en-CA" dirty="0" smtClean="0">
                <a:solidFill>
                  <a:srgbClr val="92D050"/>
                </a:solidFill>
                <a:latin typeface="Courier New" panose="02070309020205020404" pitchFamily="49" charset="0"/>
                <a:cs typeface="Courier New" panose="02070309020205020404" pitchFamily="49" charset="0"/>
              </a:rPr>
              <a:t>  // The final value of divisor is 4</a:t>
            </a:r>
          </a:p>
        </p:txBody>
      </p:sp>
    </p:spTree>
    <p:extLst>
      <p:ext uri="{BB962C8B-B14F-4D97-AF65-F5344CB8AC3E}">
        <p14:creationId xmlns:p14="http://schemas.microsoft.com/office/powerpoint/2010/main" val="310855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Variable Operations Questions</a:t>
            </a:r>
            <a:endParaRPr lang="en-CA" b="1" dirty="0"/>
          </a:p>
        </p:txBody>
      </p:sp>
      <p:sp>
        <p:nvSpPr>
          <p:cNvPr id="3" name="Content Placeholder 2"/>
          <p:cNvSpPr>
            <a:spLocks noGrp="1"/>
          </p:cNvSpPr>
          <p:nvPr>
            <p:ph idx="1"/>
          </p:nvPr>
        </p:nvSpPr>
        <p:spPr>
          <a:xfrm>
            <a:off x="1141412" y="1440381"/>
            <a:ext cx="9905999" cy="4593005"/>
          </a:xfrm>
        </p:spPr>
        <p:txBody>
          <a:bodyPr/>
          <a:lstStyle/>
          <a:p>
            <a:pPr marL="0" indent="0">
              <a:buNone/>
            </a:pPr>
            <a:r>
              <a:rPr lang="en-CA" dirty="0"/>
              <a:t>Determine what the </a:t>
            </a:r>
            <a:r>
              <a:rPr lang="en-CA" b="1" dirty="0"/>
              <a:t>final</a:t>
            </a:r>
            <a:r>
              <a:rPr lang="en-CA" dirty="0"/>
              <a:t> value of the variables are in the following </a:t>
            </a:r>
            <a:r>
              <a:rPr lang="en-CA" dirty="0" smtClean="0"/>
              <a:t>questions</a:t>
            </a:r>
            <a:r>
              <a:rPr lang="en-CA" dirty="0"/>
              <a: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531357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Variable Operations Questions</a:t>
            </a:r>
          </a:p>
        </p:txBody>
      </p:sp>
      <p:sp>
        <p:nvSpPr>
          <p:cNvPr id="3" name="Content Placeholder 2"/>
          <p:cNvSpPr>
            <a:spLocks noGrp="1"/>
          </p:cNvSpPr>
          <p:nvPr>
            <p:ph idx="1"/>
          </p:nvPr>
        </p:nvSpPr>
        <p:spPr>
          <a:xfrm>
            <a:off x="1141412" y="1440382"/>
            <a:ext cx="9905999" cy="4593005"/>
          </a:xfrm>
        </p:spPr>
        <p:txBody>
          <a:bodyPr/>
          <a:lstStyle/>
          <a:p>
            <a:pPr marL="0" indent="0">
              <a:buNone/>
            </a:pPr>
            <a:r>
              <a:rPr lang="en-CA" dirty="0" smtClean="0"/>
              <a:t>1)	</a:t>
            </a:r>
            <a:r>
              <a:rPr lang="en-CA" dirty="0" smtClean="0">
                <a:solidFill>
                  <a:srgbClr val="00B0F0"/>
                </a:solidFill>
                <a:latin typeface="Courier New" panose="02070309020205020404" pitchFamily="49" charset="0"/>
                <a:cs typeface="Courier New" panose="02070309020205020404" pitchFamily="49" charset="0"/>
              </a:rPr>
              <a:t>float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63.8;</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00B0F0"/>
                </a:solidFill>
                <a:latin typeface="Courier New" panose="02070309020205020404" pitchFamily="49" charset="0"/>
                <a:cs typeface="Courier New" panose="02070309020205020404" pitchFamily="49" charset="0"/>
              </a:rPr>
              <a:t>float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secondNumber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27.4;</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secondNumber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latin typeface="Courier New" panose="02070309020205020404" pitchFamily="49" charset="0"/>
                <a:cs typeface="Courier New" panose="02070309020205020404" pitchFamily="49" charset="0"/>
              </a:rPr>
              <a:t>;</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secondNumber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secondNumber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2)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latin typeface="Courier New" panose="02070309020205020404" pitchFamily="49" charset="0"/>
                <a:cs typeface="Courier New" panose="02070309020205020404" pitchFamily="49" charset="0"/>
              </a:rPr>
              <a:t>;</a:t>
            </a:r>
          </a:p>
          <a:p>
            <a:pPr marL="0" indent="0">
              <a:buNone/>
            </a:pPr>
            <a:r>
              <a:rPr lang="en-CA" dirty="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latin typeface="Courier New" panose="02070309020205020404" pitchFamily="49" charset="0"/>
                <a:cs typeface="Courier New" panose="02070309020205020404" pitchFamily="49" charset="0"/>
              </a:rPr>
              <a:t> / 6;</a:t>
            </a:r>
            <a:endParaRPr lang="en-CA" dirty="0">
              <a:latin typeface="Courier New" panose="02070309020205020404" pitchFamily="49" charset="0"/>
              <a:cs typeface="Courier New" panose="02070309020205020404" pitchFamily="49" charset="0"/>
            </a:endParaRPr>
          </a:p>
          <a:p>
            <a:pPr marL="0" indent="0">
              <a:buNone/>
            </a:pPr>
            <a:r>
              <a:rPr lang="en-CA" dirty="0" smtClean="0"/>
              <a:t>2)	</a:t>
            </a:r>
            <a:r>
              <a:rPr lang="en-CA" dirty="0" smtClean="0">
                <a:solidFill>
                  <a:srgbClr val="00B0F0"/>
                </a:solidFill>
                <a:latin typeface="Courier New" panose="02070309020205020404" pitchFamily="49" charset="0"/>
                <a:cs typeface="Courier New" panose="02070309020205020404" pitchFamily="49" charset="0"/>
              </a:rPr>
              <a:t>string</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version</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“13”;</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version</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version</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“0.1”;</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231647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More Variable Questions – Answers</a:t>
            </a:r>
            <a:endParaRPr lang="en-CA" dirty="0"/>
          </a:p>
        </p:txBody>
      </p:sp>
      <p:sp>
        <p:nvSpPr>
          <p:cNvPr id="3" name="Content Placeholder 2"/>
          <p:cNvSpPr>
            <a:spLocks noGrp="1"/>
          </p:cNvSpPr>
          <p:nvPr>
            <p:ph idx="1"/>
          </p:nvPr>
        </p:nvSpPr>
        <p:spPr>
          <a:xfrm>
            <a:off x="1141412" y="1440382"/>
            <a:ext cx="10353902" cy="4593005"/>
          </a:xfrm>
        </p:spPr>
        <p:txBody>
          <a:bodyPr/>
          <a:lstStyle/>
          <a:p>
            <a:pPr marL="457200" indent="-457200">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firstNumber</a:t>
            </a:r>
            <a:r>
              <a:rPr lang="en-CA" dirty="0" smtClean="0"/>
              <a:t> is </a:t>
            </a:r>
            <a:r>
              <a:rPr lang="en-CA" dirty="0" smtClean="0">
                <a:latin typeface="Courier New" panose="02070309020205020404" pitchFamily="49" charset="0"/>
                <a:cs typeface="Courier New" panose="02070309020205020404" pitchFamily="49" charset="0"/>
              </a:rPr>
              <a:t>15.2</a:t>
            </a:r>
            <a:r>
              <a:rPr lang="en-CA" dirty="0" smtClean="0"/>
              <a:t>, and the final </a:t>
            </a:r>
            <a:r>
              <a:rPr lang="en-CA" dirty="0"/>
              <a:t>value of </a:t>
            </a:r>
            <a:r>
              <a:rPr lang="en-CA" dirty="0" smtClean="0">
                <a:solidFill>
                  <a:srgbClr val="0070C0"/>
                </a:solidFill>
                <a:latin typeface="Courier New" panose="02070309020205020404" pitchFamily="49" charset="0"/>
                <a:cs typeface="Courier New" panose="02070309020205020404" pitchFamily="49" charset="0"/>
              </a:rPr>
              <a:t>secondNumber</a:t>
            </a:r>
            <a:r>
              <a:rPr lang="en-CA" dirty="0" smtClean="0"/>
              <a:t> </a:t>
            </a:r>
            <a:r>
              <a:rPr lang="en-CA" dirty="0"/>
              <a:t>is </a:t>
            </a:r>
            <a:r>
              <a:rPr lang="en-CA" dirty="0" smtClean="0">
                <a:latin typeface="Courier New" panose="02070309020205020404" pitchFamily="49" charset="0"/>
                <a:cs typeface="Courier New" panose="02070309020205020404" pitchFamily="49" charset="0"/>
              </a:rPr>
              <a:t>146.0</a:t>
            </a:r>
          </a:p>
          <a:p>
            <a:pPr marL="457200" indent="-457200">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version</a:t>
            </a:r>
            <a:r>
              <a:rPr lang="en-CA" dirty="0" smtClean="0"/>
              <a:t> is </a:t>
            </a:r>
            <a:r>
              <a:rPr lang="en-CA" dirty="0" smtClean="0">
                <a:latin typeface="Courier New" panose="02070309020205020404" pitchFamily="49" charset="0"/>
                <a:cs typeface="Courier New" panose="02070309020205020404" pitchFamily="49" charset="0"/>
              </a:rPr>
              <a:t>130.1</a:t>
            </a:r>
          </a:p>
          <a:p>
            <a:pPr lvl="1"/>
            <a:r>
              <a:rPr lang="en-CA" b="1" u="sng" dirty="0" smtClean="0">
                <a:solidFill>
                  <a:schemeClr val="tx1"/>
                </a:solidFill>
              </a:rPr>
              <a:t>NOTE</a:t>
            </a:r>
            <a:r>
              <a:rPr lang="en-CA" b="1" dirty="0" smtClean="0">
                <a:solidFill>
                  <a:schemeClr val="tx1"/>
                </a:solidFill>
              </a:rPr>
              <a:t>:</a:t>
            </a:r>
            <a:r>
              <a:rPr lang="en-CA" dirty="0" smtClean="0"/>
              <a:t> You can’t do math with strings! When “adding” then, the values are simply joined together</a:t>
            </a:r>
          </a:p>
          <a:p>
            <a:pPr lvl="2"/>
            <a:r>
              <a:rPr lang="en-CA" dirty="0" smtClean="0"/>
              <a:t>This process is known as </a:t>
            </a:r>
            <a:r>
              <a:rPr lang="en-CA" i="1" dirty="0" smtClean="0">
                <a:solidFill>
                  <a:srgbClr val="FFFF00"/>
                </a:solidFill>
              </a:rPr>
              <a:t>concatenation</a:t>
            </a:r>
          </a:p>
          <a:p>
            <a:pPr lvl="1"/>
            <a:r>
              <a:rPr lang="en-CA" dirty="0" smtClean="0"/>
              <a:t>The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and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operators do not work with strings</a:t>
            </a:r>
          </a:p>
          <a:p>
            <a:pPr lvl="2"/>
            <a:r>
              <a:rPr lang="en-CA" dirty="0" smtClean="0"/>
              <a:t>In some languages, the “</a:t>
            </a:r>
            <a:r>
              <a:rPr lang="en-CA" dirty="0" smtClean="0">
                <a:solidFill>
                  <a:srgbClr val="FF0000"/>
                </a:solidFill>
                <a:latin typeface="Courier New" panose="02070309020205020404" pitchFamily="49" charset="0"/>
                <a:cs typeface="Courier New" panose="02070309020205020404" pitchFamily="49" charset="0"/>
              </a:rPr>
              <a:t>&amp;</a:t>
            </a:r>
            <a:r>
              <a:rPr lang="en-CA" dirty="0" smtClean="0"/>
              <a:t>” operator is used instead of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to avoid confusion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2088658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Program Logic</a:t>
            </a:r>
            <a:endParaRPr lang="en-CA" b="1" dirty="0"/>
          </a:p>
        </p:txBody>
      </p:sp>
      <p:sp>
        <p:nvSpPr>
          <p:cNvPr id="3" name="Content Placeholder 2"/>
          <p:cNvSpPr>
            <a:spLocks noGrp="1"/>
          </p:cNvSpPr>
          <p:nvPr>
            <p:ph idx="1"/>
          </p:nvPr>
        </p:nvSpPr>
        <p:spPr>
          <a:xfrm>
            <a:off x="1141412" y="1440382"/>
            <a:ext cx="9905999" cy="4601644"/>
          </a:xfrm>
        </p:spPr>
        <p:txBody>
          <a:bodyPr>
            <a:normAutofit/>
          </a:bodyPr>
          <a:lstStyle/>
          <a:p>
            <a:r>
              <a:rPr lang="en-CA" dirty="0" smtClean="0"/>
              <a:t>Conditional Statements</a:t>
            </a:r>
          </a:p>
          <a:p>
            <a:pPr lvl="1"/>
            <a:r>
              <a:rPr lang="en-CA" dirty="0" smtClean="0"/>
              <a:t>These are used to make decisions within your program</a:t>
            </a:r>
          </a:p>
          <a:p>
            <a:pPr lvl="1"/>
            <a:r>
              <a:rPr lang="en-CA" dirty="0" smtClean="0"/>
              <a:t>The code they contain is surrounded with curly brackets – </a:t>
            </a:r>
            <a:r>
              <a:rPr lang="en-CA" b="1" dirty="0" smtClean="0">
                <a:latin typeface="Courier New" panose="02070309020205020404" pitchFamily="49" charset="0"/>
                <a:cs typeface="Courier New" panose="02070309020205020404" pitchFamily="49" charset="0"/>
              </a:rPr>
              <a:t>{</a:t>
            </a:r>
            <a:r>
              <a:rPr lang="en-CA" dirty="0" smtClean="0"/>
              <a:t> and </a:t>
            </a:r>
            <a:r>
              <a:rPr lang="en-CA" b="1" dirty="0" smtClean="0">
                <a:latin typeface="Courier New" panose="02070309020205020404" pitchFamily="49" charset="0"/>
                <a:cs typeface="Courier New" panose="02070309020205020404" pitchFamily="49" charset="0"/>
              </a:rPr>
              <a:t>}</a:t>
            </a:r>
          </a:p>
          <a:p>
            <a:pPr lvl="1"/>
            <a:r>
              <a:rPr lang="en-CA" dirty="0" smtClean="0"/>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t> /</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else if</a:t>
            </a:r>
            <a:r>
              <a:rPr lang="en-CA" dirty="0" smtClean="0">
                <a:latin typeface="Courier New" panose="02070309020205020404" pitchFamily="49" charset="0"/>
                <a:cs typeface="Courier New" panose="02070309020205020404" pitchFamily="49" charset="0"/>
              </a:rPr>
              <a:t> </a:t>
            </a:r>
            <a:r>
              <a:rPr lang="en-CA" dirty="0" smtClean="0"/>
              <a:t>/</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else</a:t>
            </a:r>
            <a:r>
              <a:rPr lang="en-CA" dirty="0" smtClean="0">
                <a:latin typeface="Courier New" panose="02070309020205020404" pitchFamily="49" charset="0"/>
                <a:cs typeface="Courier New" panose="02070309020205020404" pitchFamily="49" charset="0"/>
              </a:rPr>
              <a:t> </a:t>
            </a:r>
            <a:r>
              <a:rPr lang="en-CA" dirty="0" smtClean="0"/>
              <a:t>Statements</a:t>
            </a:r>
          </a:p>
          <a:p>
            <a:pPr lvl="1"/>
            <a:r>
              <a:rPr lang="en-CA" dirty="0" smtClean="0"/>
              <a:t> </a:t>
            </a:r>
            <a:r>
              <a:rPr lang="en-CA" dirty="0" smtClean="0">
                <a:solidFill>
                  <a:srgbClr val="FFC000"/>
                </a:solidFill>
                <a:latin typeface="Courier New" panose="02070309020205020404" pitchFamily="49" charset="0"/>
                <a:cs typeface="Courier New" panose="02070309020205020404" pitchFamily="49" charset="0"/>
              </a:rPr>
              <a:t>while</a:t>
            </a:r>
            <a:r>
              <a:rPr lang="en-CA" dirty="0">
                <a:latin typeface="Courier New" panose="02070309020205020404" pitchFamily="49" charset="0"/>
                <a:cs typeface="Courier New" panose="02070309020205020404" pitchFamily="49" charset="0"/>
              </a:rPr>
              <a:t> </a:t>
            </a:r>
            <a:r>
              <a:rPr lang="en-CA" dirty="0" smtClean="0"/>
              <a:t>Loops</a:t>
            </a:r>
          </a:p>
          <a:p>
            <a:pPr lvl="1"/>
            <a:r>
              <a:rPr lang="en-CA" dirty="0" smtClean="0"/>
              <a:t> </a:t>
            </a:r>
            <a:r>
              <a:rPr lang="en-CA" dirty="0" smtClean="0">
                <a:solidFill>
                  <a:srgbClr val="FFC000"/>
                </a:solidFill>
                <a:latin typeface="Courier New" panose="02070309020205020404" pitchFamily="49" charset="0"/>
                <a:cs typeface="Courier New" panose="02070309020205020404" pitchFamily="49" charset="0"/>
              </a:rPr>
              <a:t>for</a:t>
            </a:r>
            <a:r>
              <a:rPr lang="en-CA" dirty="0" smtClean="0">
                <a:latin typeface="Courier New" panose="02070309020205020404" pitchFamily="49" charset="0"/>
                <a:cs typeface="Courier New" panose="02070309020205020404" pitchFamily="49" charset="0"/>
              </a:rPr>
              <a:t> </a:t>
            </a:r>
            <a:r>
              <a:rPr lang="en-CA" dirty="0" smtClean="0"/>
              <a:t>Loops</a:t>
            </a:r>
          </a:p>
          <a:p>
            <a:r>
              <a:rPr lang="en-CA" dirty="0" smtClean="0"/>
              <a:t>Conditional Operators</a:t>
            </a:r>
          </a:p>
          <a:p>
            <a:pPr lvl="1"/>
            <a:r>
              <a:rPr lang="en-CA" dirty="0" smtClean="0"/>
              <a:t>These create the conditions for the above statements to evaluate</a:t>
            </a:r>
          </a:p>
          <a:p>
            <a:pPr lvl="1"/>
            <a:r>
              <a:rPr lang="en-CA" dirty="0" smtClean="0"/>
              <a:t>Boolean Operators: AND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&amp;&amp;</a:t>
            </a:r>
            <a:r>
              <a:rPr lang="en-CA" dirty="0" smtClean="0">
                <a:latin typeface="Courier New" panose="02070309020205020404" pitchFamily="49" charset="0"/>
                <a:cs typeface="Courier New" panose="02070309020205020404" pitchFamily="49" charset="0"/>
              </a:rPr>
              <a:t>),</a:t>
            </a:r>
            <a:r>
              <a:rPr lang="en-CA" dirty="0" smtClean="0"/>
              <a:t> OR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a:t>
            </a:r>
            <a:r>
              <a:rPr lang="en-CA" dirty="0" smtClean="0"/>
              <a:t> and NOT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a:t>
            </a:r>
          </a:p>
          <a:p>
            <a:pPr lvl="1"/>
            <a:r>
              <a:rPr lang="en-CA" dirty="0" smtClean="0"/>
              <a:t>Equivalency: Equal to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a:t>
            </a:r>
            <a:r>
              <a:rPr lang="en-CA" dirty="0" smtClean="0"/>
              <a:t> Not equal to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a:t>
            </a:r>
            <a:r>
              <a:rPr lang="en-CA" dirty="0" smtClean="0"/>
              <a:t> Less than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&lt;</a:t>
            </a:r>
            <a:r>
              <a:rPr lang="en-CA" dirty="0" smtClean="0">
                <a:latin typeface="Courier New" panose="02070309020205020404" pitchFamily="49" charset="0"/>
                <a:cs typeface="Courier New" panose="02070309020205020404" pitchFamily="49" charset="0"/>
              </a:rPr>
              <a:t>),</a:t>
            </a:r>
            <a:r>
              <a:rPr lang="en-CA" dirty="0" smtClean="0"/>
              <a:t> Greater Than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a:t>
            </a:r>
            <a:r>
              <a:rPr lang="en-CA" dirty="0" smtClean="0"/>
              <a:t> 			       Less than or Equal to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&lt;=</a:t>
            </a:r>
            <a:r>
              <a:rPr lang="en-CA" dirty="0" smtClean="0">
                <a:latin typeface="Courier New" panose="02070309020205020404" pitchFamily="49" charset="0"/>
                <a:cs typeface="Courier New" panose="02070309020205020404" pitchFamily="49" charset="0"/>
              </a:rPr>
              <a:t>),</a:t>
            </a:r>
            <a:r>
              <a:rPr lang="en-CA" dirty="0" smtClean="0"/>
              <a:t> and Greater than or Equal to </a:t>
            </a:r>
            <a:r>
              <a:rPr lang="en-CA" dirty="0" smtClean="0">
                <a:latin typeface="Courier New" panose="02070309020205020404" pitchFamily="49" charset="0"/>
                <a:cs typeface="Courier New" panose="02070309020205020404" pitchFamily="49" charset="0"/>
              </a:rPr>
              <a:t>(</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959737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Conditional Statements – if / else if / else</a:t>
            </a:r>
            <a:endParaRPr lang="en-CA" dirty="0"/>
          </a:p>
        </p:txBody>
      </p:sp>
      <p:sp>
        <p:nvSpPr>
          <p:cNvPr id="3" name="Content Placeholder 2"/>
          <p:cNvSpPr>
            <a:spLocks noGrp="1"/>
          </p:cNvSpPr>
          <p:nvPr>
            <p:ph idx="1"/>
          </p:nvPr>
        </p:nvSpPr>
        <p:spPr>
          <a:xfrm>
            <a:off x="1141412" y="1440382"/>
            <a:ext cx="9905999" cy="4601644"/>
          </a:xfrm>
        </p:spPr>
        <p:txBody>
          <a:bodyPr>
            <a:normAutofit fontScale="92500" lnSpcReduction="10000"/>
          </a:bodyPr>
          <a:lstStyle/>
          <a:p>
            <a:r>
              <a:rPr lang="en-CA" dirty="0" smtClean="0"/>
              <a:t>Evaluates a condition, and runs a block of code corresponding to the result</a:t>
            </a:r>
          </a:p>
          <a:p>
            <a:pPr lvl="1"/>
            <a:r>
              <a:rPr lang="en-CA" dirty="0" smtClean="0"/>
              <a:t> </a:t>
            </a:r>
            <a:r>
              <a:rPr lang="en-CA" dirty="0" smtClean="0">
                <a:solidFill>
                  <a:srgbClr val="FFC000"/>
                </a:solidFill>
                <a:latin typeface="Courier New" panose="02070309020205020404" pitchFamily="49" charset="0"/>
                <a:cs typeface="Courier New" panose="02070309020205020404" pitchFamily="49" charset="0"/>
              </a:rPr>
              <a:t>if</a:t>
            </a:r>
            <a:r>
              <a:rPr lang="en-CA" dirty="0">
                <a:latin typeface="Courier New" panose="02070309020205020404" pitchFamily="49" charset="0"/>
                <a:cs typeface="Courier New" panose="02070309020205020404" pitchFamily="49" charset="0"/>
              </a:rPr>
              <a:t> </a:t>
            </a:r>
            <a:r>
              <a:rPr lang="en-CA" dirty="0" smtClean="0"/>
              <a:t>(required) – Specifies the first condition to check for</a:t>
            </a:r>
          </a:p>
          <a:p>
            <a:pPr lvl="1"/>
            <a:r>
              <a:rPr lang="en-CA" dirty="0" smtClean="0"/>
              <a:t> </a:t>
            </a:r>
            <a:r>
              <a:rPr lang="en-CA" dirty="0" smtClean="0">
                <a:solidFill>
                  <a:srgbClr val="FFC000"/>
                </a:solidFill>
                <a:latin typeface="Courier New" panose="02070309020205020404" pitchFamily="49" charset="0"/>
                <a:cs typeface="Courier New" panose="02070309020205020404" pitchFamily="49" charset="0"/>
              </a:rPr>
              <a:t>else if</a:t>
            </a:r>
            <a:r>
              <a:rPr lang="en-CA" dirty="0" smtClean="0">
                <a:latin typeface="Courier New" panose="02070309020205020404" pitchFamily="49" charset="0"/>
                <a:cs typeface="Courier New" panose="02070309020205020404" pitchFamily="49" charset="0"/>
              </a:rPr>
              <a:t> </a:t>
            </a:r>
            <a:r>
              <a:rPr lang="en-CA" dirty="0" smtClean="0"/>
              <a:t>(optional) – Specifies an alternate condition to check for</a:t>
            </a:r>
          </a:p>
          <a:p>
            <a:pPr lvl="1"/>
            <a:r>
              <a:rPr lang="en-CA" dirty="0" smtClean="0"/>
              <a:t> </a:t>
            </a:r>
            <a:r>
              <a:rPr lang="en-CA" dirty="0" smtClean="0">
                <a:solidFill>
                  <a:srgbClr val="FFC000"/>
                </a:solidFill>
                <a:latin typeface="Courier New" panose="02070309020205020404" pitchFamily="49" charset="0"/>
                <a:cs typeface="Courier New" panose="02070309020205020404" pitchFamily="49" charset="0"/>
              </a:rPr>
              <a:t>else</a:t>
            </a:r>
            <a:r>
              <a:rPr lang="en-CA" dirty="0" smtClean="0">
                <a:latin typeface="Courier New" panose="02070309020205020404" pitchFamily="49" charset="0"/>
                <a:cs typeface="Courier New" panose="02070309020205020404" pitchFamily="49" charset="0"/>
              </a:rPr>
              <a:t> </a:t>
            </a:r>
            <a:r>
              <a:rPr lang="en-CA" dirty="0" smtClean="0"/>
              <a:t>(optional) – Provides a “default” block of code to run, if not other conditions are met</a:t>
            </a:r>
          </a:p>
          <a:p>
            <a:r>
              <a:rPr lang="en-CA" dirty="0" smtClean="0">
                <a:solidFill>
                  <a:schemeClr val="tx1">
                    <a:lumMod val="85000"/>
                  </a:schemeClr>
                </a:solidFill>
              </a:rPr>
              <a:t>If statements can be </a:t>
            </a:r>
            <a:r>
              <a:rPr lang="en-CA" i="1" dirty="0" smtClean="0">
                <a:solidFill>
                  <a:srgbClr val="FFFF00"/>
                </a:solidFill>
              </a:rPr>
              <a:t>nested</a:t>
            </a:r>
            <a:r>
              <a:rPr lang="en-CA" dirty="0" smtClean="0">
                <a:solidFill>
                  <a:schemeClr val="tx1">
                    <a:lumMod val="85000"/>
                  </a:schemeClr>
                </a:solidFill>
              </a:rPr>
              <a:t>; that is, you can place an if statement inside another if’s code block</a:t>
            </a:r>
          </a:p>
          <a:p>
            <a:r>
              <a:rPr lang="en-CA" dirty="0" smtClean="0">
                <a:solidFill>
                  <a:srgbClr val="92D050"/>
                </a:solidFill>
                <a:latin typeface="Courier New" panose="02070309020205020404" pitchFamily="49" charset="0"/>
                <a:cs typeface="Courier New" panose="02070309020205020404" pitchFamily="49" charset="0"/>
              </a:rPr>
              <a:t>// …</a:t>
            </a:r>
          </a:p>
          <a:p>
            <a:pPr marL="0" indent="0">
              <a:buNone/>
            </a:pPr>
            <a:r>
              <a:rPr lang="en-CA" dirty="0" smtClean="0">
                <a:solidFill>
                  <a:schemeClr val="accent2"/>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score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 5000) {</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score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a:t>
            </a:r>
            <a:endParaRPr lang="en-CA" dirty="0">
              <a:latin typeface="Courier New" panose="02070309020205020404" pitchFamily="49" charset="0"/>
              <a:cs typeface="Courier New" panose="02070309020205020404" pitchFamily="49" charset="0"/>
            </a:endParaRP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levelNumber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levelNumber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1;</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 </a:t>
            </a:r>
            <a:r>
              <a:rPr lang="en-CA" dirty="0" smtClean="0">
                <a:solidFill>
                  <a:srgbClr val="FFC000"/>
                </a:solidFill>
                <a:latin typeface="Courier New" panose="02070309020205020404" pitchFamily="49" charset="0"/>
                <a:cs typeface="Courier New" panose="02070309020205020404" pitchFamily="49" charset="0"/>
              </a:rPr>
              <a:t>else</a:t>
            </a:r>
            <a:r>
              <a:rPr lang="en-CA" dirty="0" smtClean="0">
                <a:latin typeface="Courier New" panose="02070309020205020404" pitchFamily="49" charset="0"/>
                <a:cs typeface="Courier New" panose="02070309020205020404" pitchFamily="49" charset="0"/>
              </a:rPr>
              <a:t> {</a:t>
            </a:r>
          </a:p>
          <a:p>
            <a:pPr marL="0" indent="0">
              <a:buNone/>
            </a:pPr>
            <a:r>
              <a:rPr lang="en-CA" dirty="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gameOver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latin typeface="Courier New" panose="02070309020205020404" pitchFamily="49" charset="0"/>
                <a:cs typeface="Courier New" panose="02070309020205020404" pitchFamily="49" charset="0"/>
              </a:rPr>
              <a:t>;</a:t>
            </a:r>
          </a:p>
          <a:p>
            <a:pPr marL="0" indent="0">
              <a:buNone/>
            </a:pPr>
            <a:r>
              <a:rPr lang="en-CA" dirty="0" smtClean="0">
                <a:latin typeface="Courier New" panose="02070309020205020404" pitchFamily="49" charset="0"/>
                <a:cs typeface="Courier New" panose="02070309020205020404" pitchFamily="49" charset="0"/>
              </a:rPr>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1494" y="3522026"/>
            <a:ext cx="2615917" cy="2520000"/>
          </a:xfrm>
          <a:prstGeom prst="rect">
            <a:avLst/>
          </a:prstGeom>
        </p:spPr>
      </p:pic>
    </p:spTree>
    <p:extLst>
      <p:ext uri="{BB962C8B-B14F-4D97-AF65-F5344CB8AC3E}">
        <p14:creationId xmlns:p14="http://schemas.microsoft.com/office/powerpoint/2010/main" val="341508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0"/>
            <a:ext cx="10451874" cy="830782"/>
          </a:xfrm>
        </p:spPr>
        <p:txBody>
          <a:bodyPr>
            <a:normAutofit/>
          </a:bodyPr>
          <a:lstStyle/>
          <a:p>
            <a:r>
              <a:rPr lang="en-CA" dirty="0" smtClean="0"/>
              <a:t>Conditional Statements – if / else if / </a:t>
            </a:r>
            <a:r>
              <a:rPr lang="en-CA" dirty="0"/>
              <a:t>else</a:t>
            </a:r>
            <a:r>
              <a:rPr lang="en-CA" sz="1400" dirty="0"/>
              <a:t> (Continued)</a:t>
            </a:r>
          </a:p>
        </p:txBody>
      </p:sp>
      <p:sp>
        <p:nvSpPr>
          <p:cNvPr id="3" name="Content Placeholder 2"/>
          <p:cNvSpPr>
            <a:spLocks noGrp="1"/>
          </p:cNvSpPr>
          <p:nvPr>
            <p:ph idx="1"/>
          </p:nvPr>
        </p:nvSpPr>
        <p:spPr>
          <a:xfrm>
            <a:off x="1141412" y="1440382"/>
            <a:ext cx="5030787" cy="4601644"/>
          </a:xfrm>
        </p:spPr>
        <p:txBody>
          <a:bodyPr>
            <a:normAutofit fontScale="85000" lnSpcReduction="10000"/>
          </a:bodyPr>
          <a:lstStyle/>
          <a:p>
            <a:r>
              <a:rPr lang="en-CA" dirty="0" smtClean="0">
                <a:solidFill>
                  <a:srgbClr val="92D050"/>
                </a:solidFill>
                <a:latin typeface="Courier New" panose="02070309020205020404" pitchFamily="49" charset="0"/>
                <a:cs typeface="Courier New" panose="02070309020205020404" pitchFamily="49" charset="0"/>
              </a:rPr>
              <a:t>// …</a:t>
            </a:r>
          </a:p>
          <a:p>
            <a:pPr marL="0" indent="0">
              <a:buNone/>
            </a:pPr>
            <a:r>
              <a:rPr lang="en-CA" dirty="0" smtClean="0">
                <a:solidFill>
                  <a:schemeClr val="accent2"/>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percentageGrade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 85) {</a:t>
            </a: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gradeLetter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a:t>
            </a:r>
            <a:endParaRPr lang="en-CA" dirty="0">
              <a:latin typeface="Courier New" panose="02070309020205020404" pitchFamily="49" charset="0"/>
              <a:cs typeface="Courier New" panose="02070309020205020404" pitchFamily="49" charset="0"/>
            </a:endParaRPr>
          </a:p>
          <a:p>
            <a:pPr marL="0" indent="0">
              <a:buNone/>
            </a:pPr>
            <a:r>
              <a:rPr lang="en-CA" dirty="0" smtClean="0">
                <a:latin typeface="Courier New" panose="02070309020205020404" pitchFamily="49" charset="0"/>
                <a:cs typeface="Courier New" panose="02070309020205020404" pitchFamily="49" charset="0"/>
              </a:rPr>
              <a:t>  } </a:t>
            </a:r>
            <a:r>
              <a:rPr lang="en-CA" dirty="0" smtClean="0">
                <a:solidFill>
                  <a:srgbClr val="FFC000"/>
                </a:solidFill>
                <a:latin typeface="Courier New" panose="02070309020205020404" pitchFamily="49" charset="0"/>
                <a:cs typeface="Courier New" panose="02070309020205020404" pitchFamily="49" charset="0"/>
              </a:rPr>
              <a:t>else if</a:t>
            </a:r>
            <a:r>
              <a:rPr lang="en-CA" dirty="0" smtClean="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percentageGrade</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 75) {</a:t>
            </a: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gradeLetter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“B”;</a:t>
            </a:r>
            <a:endParaRPr lang="en-CA" dirty="0">
              <a:latin typeface="Courier New" panose="02070309020205020404" pitchFamily="49" charset="0"/>
              <a:cs typeface="Courier New" panose="02070309020205020404" pitchFamily="49" charset="0"/>
            </a:endParaRPr>
          </a:p>
          <a:p>
            <a:pPr marL="0" indent="0">
              <a:buNone/>
            </a:pPr>
            <a:r>
              <a:rPr lang="en-CA" dirty="0" smtClean="0">
                <a:latin typeface="Courier New" panose="02070309020205020404" pitchFamily="49" charset="0"/>
                <a:cs typeface="Courier New" panose="02070309020205020404" pitchFamily="49" charset="0"/>
              </a:rPr>
              <a:t>  } </a:t>
            </a:r>
            <a:r>
              <a:rPr lang="en-CA" dirty="0">
                <a:solidFill>
                  <a:srgbClr val="FFC000"/>
                </a:solidFill>
                <a:latin typeface="Courier New" panose="02070309020205020404" pitchFamily="49" charset="0"/>
                <a:cs typeface="Courier New" panose="02070309020205020404" pitchFamily="49" charset="0"/>
              </a:rPr>
              <a:t>else if</a:t>
            </a:r>
            <a:r>
              <a:rPr lang="en-CA" dirty="0">
                <a:solidFill>
                  <a:schemeClr val="accent2"/>
                </a:solidFill>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a:t>
            </a:r>
            <a:r>
              <a:rPr lang="en-CA" dirty="0">
                <a:solidFill>
                  <a:srgbClr val="0070C0"/>
                </a:solidFill>
                <a:latin typeface="Courier New" panose="02070309020205020404" pitchFamily="49" charset="0"/>
                <a:cs typeface="Courier New" panose="02070309020205020404" pitchFamily="49" charset="0"/>
              </a:rPr>
              <a:t>percentageGrade</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 65) {</a:t>
            </a: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gradeLetter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“C”;</a:t>
            </a:r>
            <a:endParaRPr lang="en-CA" dirty="0">
              <a:latin typeface="Courier New" panose="02070309020205020404" pitchFamily="49" charset="0"/>
              <a:cs typeface="Courier New" panose="02070309020205020404" pitchFamily="49" charset="0"/>
            </a:endParaRPr>
          </a:p>
          <a:p>
            <a:pPr marL="0" indent="0">
              <a:buNone/>
            </a:pPr>
            <a:r>
              <a:rPr lang="en-CA" dirty="0" smtClean="0">
                <a:latin typeface="Courier New" panose="02070309020205020404" pitchFamily="49" charset="0"/>
                <a:cs typeface="Courier New" panose="02070309020205020404" pitchFamily="49" charset="0"/>
              </a:rPr>
              <a:t>  } </a:t>
            </a:r>
            <a:r>
              <a:rPr lang="en-CA" dirty="0">
                <a:solidFill>
                  <a:srgbClr val="FFC000"/>
                </a:solidFill>
                <a:latin typeface="Courier New" panose="02070309020205020404" pitchFamily="49" charset="0"/>
                <a:cs typeface="Courier New" panose="02070309020205020404" pitchFamily="49" charset="0"/>
              </a:rPr>
              <a:t>else if</a:t>
            </a:r>
            <a:r>
              <a:rPr lang="en-CA" dirty="0">
                <a:solidFill>
                  <a:schemeClr val="accent2"/>
                </a:solidFill>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a:t>
            </a:r>
            <a:r>
              <a:rPr lang="en-CA" dirty="0">
                <a:solidFill>
                  <a:srgbClr val="0070C0"/>
                </a:solidFill>
                <a:latin typeface="Courier New" panose="02070309020205020404" pitchFamily="49" charset="0"/>
                <a:cs typeface="Courier New" panose="02070309020205020404" pitchFamily="49" charset="0"/>
              </a:rPr>
              <a:t>percentageGrade</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&gt;=</a:t>
            </a:r>
            <a:r>
              <a:rPr lang="en-CA" dirty="0" smtClean="0">
                <a:latin typeface="Courier New" panose="02070309020205020404" pitchFamily="49" charset="0"/>
                <a:cs typeface="Courier New" panose="02070309020205020404" pitchFamily="49" charset="0"/>
              </a:rPr>
              <a:t> 50) {</a:t>
            </a:r>
            <a:endParaRPr lang="en-CA" dirty="0">
              <a:latin typeface="Courier New" panose="02070309020205020404" pitchFamily="49" charset="0"/>
              <a:cs typeface="Courier New" panose="02070309020205020404" pitchFamily="49" charset="0"/>
            </a:endParaRP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gradeLetter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“D”;</a:t>
            </a:r>
            <a:endParaRPr lang="en-CA" dirty="0">
              <a:latin typeface="Courier New" panose="02070309020205020404" pitchFamily="49" charset="0"/>
              <a:cs typeface="Courier New" panose="02070309020205020404" pitchFamily="49" charset="0"/>
            </a:endParaRPr>
          </a:p>
          <a:p>
            <a:pPr marL="0" indent="0">
              <a:buNone/>
            </a:pPr>
            <a:r>
              <a:rPr lang="en-CA" dirty="0" smtClean="0">
                <a:latin typeface="Courier New" panose="02070309020205020404" pitchFamily="49" charset="0"/>
                <a:cs typeface="Courier New" panose="02070309020205020404" pitchFamily="49" charset="0"/>
              </a:rPr>
              <a:t>  } </a:t>
            </a:r>
            <a:r>
              <a:rPr lang="en-CA" dirty="0">
                <a:solidFill>
                  <a:srgbClr val="FFC000"/>
                </a:solidFill>
                <a:latin typeface="Courier New" panose="02070309020205020404" pitchFamily="49" charset="0"/>
                <a:cs typeface="Courier New" panose="02070309020205020404" pitchFamily="49" charset="0"/>
              </a:rPr>
              <a:t>else</a:t>
            </a: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a:t>
            </a: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gradeLetter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“F”;</a:t>
            </a:r>
            <a:endParaRPr lang="en-CA" dirty="0">
              <a:latin typeface="Courier New" panose="02070309020205020404" pitchFamily="49" charset="0"/>
              <a:cs typeface="Courier New" panose="02070309020205020404" pitchFamily="49" charset="0"/>
            </a:endParaRPr>
          </a:p>
          <a:p>
            <a:pPr marL="0" indent="0">
              <a:buNone/>
            </a:pPr>
            <a:r>
              <a:rPr lang="en-CA" dirty="0" smtClean="0">
                <a:latin typeface="Courier New" panose="02070309020205020404" pitchFamily="49" charset="0"/>
                <a:cs typeface="Courier New" panose="02070309020205020404" pitchFamily="49" charset="0"/>
              </a:rPr>
              <a:t>  }</a:t>
            </a:r>
            <a:endParaRPr lang="en-CA" dirty="0">
              <a:latin typeface="Courier New" panose="02070309020205020404" pitchFamily="49" charset="0"/>
              <a:cs typeface="Courier New" panose="02070309020205020404" pitchFamily="49" charset="0"/>
            </a:endParaRPr>
          </a:p>
        </p:txBody>
      </p:sp>
      <p:sp>
        <p:nvSpPr>
          <p:cNvPr id="4" name="Content Placeholder 2"/>
          <p:cNvSpPr txBox="1">
            <a:spLocks/>
          </p:cNvSpPr>
          <p:nvPr/>
        </p:nvSpPr>
        <p:spPr>
          <a:xfrm>
            <a:off x="6376086" y="1440382"/>
            <a:ext cx="5217200" cy="5239551"/>
          </a:xfrm>
          <a:prstGeom prst="rect">
            <a:avLst/>
          </a:prstGeom>
        </p:spPr>
        <p:txBody>
          <a:bodyPr vert="horz" lIns="91440" tIns="45720" rIns="91440" bIns="45720" rtlCol="0" anchor="t">
            <a:normAutofit fontScale="77500" lnSpcReduction="20000"/>
          </a:bodyPr>
          <a:lstStyle>
            <a:lvl1pPr marL="285750" indent="-285750" algn="l" defTabSz="457200" rtl="0" eaLnBrk="1" latinLnBrk="0" hangingPunct="1">
              <a:spcBef>
                <a:spcPct val="20000"/>
              </a:spcBef>
              <a:spcAft>
                <a:spcPts val="600"/>
              </a:spcAft>
              <a:buClr>
                <a:schemeClr val="tx1"/>
              </a:buClr>
              <a:buSzPct val="100000"/>
              <a:buFont typeface="Arial"/>
              <a:buChar char="•"/>
              <a:defRPr sz="2000" strike="noStrike" kern="1200" cap="none" baseline="0">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Calibri" panose="020F0502020204030204" pitchFamily="34" charset="0"/>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strike="noStrike" kern="1200" cap="none">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Calibri" panose="020F0502020204030204" pitchFamily="34" charset="0"/>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strike="noStrike" kern="1200" cap="none">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Calibri" panose="020F0502020204030204" pitchFamily="34" charset="0"/>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strike="noStrike" kern="1200" cap="none">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Calibri" panose="020F0502020204030204" pitchFamily="34" charset="0"/>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strike="noStrike" kern="1200" cap="none">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Calibri" panose="020F0502020204030204" pitchFamily="34" charset="0"/>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CA" dirty="0" smtClean="0">
                <a:solidFill>
                  <a:srgbClr val="92D050"/>
                </a:solidFill>
                <a:latin typeface="Courier New" panose="02070309020205020404" pitchFamily="49" charset="0"/>
                <a:cs typeface="Courier New" panose="02070309020205020404" pitchFamily="49" charset="0"/>
              </a:rPr>
              <a:t>// …</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userType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“Admin”) {</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password</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“verysecure”) {</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loginSuccess</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adminLogin</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 </a:t>
            </a:r>
            <a:r>
              <a:rPr lang="en-CA" dirty="0" smtClean="0">
                <a:solidFill>
                  <a:srgbClr val="FFC000"/>
                </a:solidFill>
                <a:latin typeface="Courier New" panose="02070309020205020404" pitchFamily="49" charset="0"/>
                <a:cs typeface="Courier New" panose="02070309020205020404" pitchFamily="49" charset="0"/>
              </a:rPr>
              <a:t>else</a:t>
            </a:r>
            <a:r>
              <a:rPr lang="en-CA" dirty="0" smtClean="0">
                <a:solidFill>
                  <a:schemeClr val="tx1">
                    <a:lumMod val="85000"/>
                  </a:schemeClr>
                </a:solidFill>
                <a:latin typeface="Courier New" panose="02070309020205020404" pitchFamily="49" charset="0"/>
                <a:cs typeface="Courier New" panose="02070309020205020404" pitchFamily="49" charset="0"/>
              </a:rPr>
              <a:t> {</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loginSuccess</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 </a:t>
            </a:r>
            <a:r>
              <a:rPr lang="en-CA" dirty="0" smtClean="0">
                <a:solidFill>
                  <a:srgbClr val="FFC000"/>
                </a:solidFill>
                <a:latin typeface="Courier New" panose="02070309020205020404" pitchFamily="49" charset="0"/>
                <a:cs typeface="Courier New" panose="02070309020205020404" pitchFamily="49" charset="0"/>
              </a:rPr>
              <a:t>else if</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userType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“User”) {</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chemeClr val="tx1">
                    <a:lumMod val="85000"/>
                  </a:schemeClr>
                </a:solidFill>
                <a:latin typeface="Courier New" panose="02070309020205020404" pitchFamily="49" charset="0"/>
                <a:cs typeface="Courier New" panose="02070309020205020404" pitchFamily="49" charset="0"/>
              </a:rPr>
              <a:t>(</a:t>
            </a:r>
            <a:r>
              <a:rPr lang="en-CA" dirty="0">
                <a:solidFill>
                  <a:srgbClr val="0070C0"/>
                </a:solidFill>
                <a:latin typeface="Courier New" panose="02070309020205020404" pitchFamily="49" charset="0"/>
                <a:cs typeface="Courier New" panose="02070309020205020404" pitchFamily="49" charset="0"/>
              </a:rPr>
              <a:t>password</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“letmein”) </a:t>
            </a:r>
            <a:r>
              <a:rPr lang="en-CA" dirty="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loginSuccess</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C000"/>
                </a:solidFill>
                <a:latin typeface="Courier New" panose="02070309020205020404" pitchFamily="49" charset="0"/>
                <a:cs typeface="Courier New" panose="02070309020205020404" pitchFamily="49" charset="0"/>
              </a:rPr>
              <a:t>true</a:t>
            </a:r>
            <a:r>
              <a:rPr lang="en-CA" dirty="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adminLogin</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 </a:t>
            </a:r>
            <a:r>
              <a:rPr lang="en-CA" dirty="0">
                <a:solidFill>
                  <a:srgbClr val="FFC000"/>
                </a:solidFill>
                <a:latin typeface="Courier New" panose="02070309020205020404" pitchFamily="49" charset="0"/>
                <a:cs typeface="Courier New" panose="02070309020205020404" pitchFamily="49" charset="0"/>
              </a:rPr>
              <a:t>else</a:t>
            </a:r>
            <a:r>
              <a:rPr lang="en-CA" dirty="0">
                <a:solidFill>
                  <a:schemeClr val="tx1">
                    <a:lumMod val="85000"/>
                  </a:schemeClr>
                </a:solidFill>
                <a:latin typeface="Courier New" panose="02070309020205020404" pitchFamily="49" charset="0"/>
                <a:cs typeface="Courier New" panose="02070309020205020404" pitchFamily="49" charset="0"/>
              </a:rPr>
              <a:t> {</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loginSuccess</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C000"/>
                </a:solidFill>
                <a:latin typeface="Courier New" panose="02070309020205020404" pitchFamily="49" charset="0"/>
                <a:cs typeface="Courier New" panose="02070309020205020404" pitchFamily="49" charset="0"/>
              </a:rPr>
              <a:t>false</a:t>
            </a:r>
            <a:r>
              <a:rPr lang="en-CA" dirty="0" smtClean="0">
                <a:solidFill>
                  <a:schemeClr val="tx1">
                    <a:lumMod val="85000"/>
                  </a:schemeClr>
                </a:solidFill>
                <a:latin typeface="Courier New" panose="02070309020205020404" pitchFamily="49" charset="0"/>
                <a:cs typeface="Courier New" panose="02070309020205020404" pitchFamily="49" charset="0"/>
              </a:rPr>
              <a:t>;</a:t>
            </a:r>
          </a:p>
          <a:p>
            <a:pPr marL="0" indent="0">
              <a:buNone/>
            </a:pP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	}</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a:t>
            </a:r>
            <a:endParaRPr lang="en-CA" dirty="0">
              <a:solidFill>
                <a:schemeClr val="tx1">
                  <a:lumMod val="85000"/>
                </a:schemeClr>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60574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Conditional Statements – while Loop</a:t>
            </a:r>
            <a:endParaRPr lang="en-CA" dirty="0"/>
          </a:p>
        </p:txBody>
      </p:sp>
      <p:sp>
        <p:nvSpPr>
          <p:cNvPr id="3" name="Content Placeholder 2"/>
          <p:cNvSpPr>
            <a:spLocks noGrp="1"/>
          </p:cNvSpPr>
          <p:nvPr>
            <p:ph idx="1"/>
          </p:nvPr>
        </p:nvSpPr>
        <p:spPr>
          <a:xfrm>
            <a:off x="1141412" y="1440382"/>
            <a:ext cx="9905999" cy="4601644"/>
          </a:xfrm>
        </p:spPr>
        <p:txBody>
          <a:bodyPr>
            <a:normAutofit fontScale="92500" lnSpcReduction="20000"/>
          </a:bodyPr>
          <a:lstStyle/>
          <a:p>
            <a:r>
              <a:rPr lang="en-CA" dirty="0" smtClean="0"/>
              <a:t>Evaluates a condition and runs a block of code, just like an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t> statement</a:t>
            </a:r>
          </a:p>
          <a:p>
            <a:r>
              <a:rPr lang="en-CA" dirty="0" smtClean="0"/>
              <a:t>However, the condition is evaluated multiple times, until it is satisfied</a:t>
            </a:r>
          </a:p>
          <a:p>
            <a:pPr lvl="1"/>
            <a:r>
              <a:rPr lang="en-CA" b="1" u="sng" dirty="0" smtClean="0">
                <a:solidFill>
                  <a:schemeClr val="tx1"/>
                </a:solidFill>
              </a:rPr>
              <a:t>NOTE</a:t>
            </a:r>
            <a:r>
              <a:rPr lang="en-CA" b="1" dirty="0" smtClean="0">
                <a:solidFill>
                  <a:schemeClr val="tx1"/>
                </a:solidFill>
              </a:rPr>
              <a:t>:</a:t>
            </a:r>
            <a:r>
              <a:rPr lang="en-CA" dirty="0" smtClean="0"/>
              <a:t> Be careful! It is possible to specify a condition that can never be met</a:t>
            </a:r>
          </a:p>
          <a:p>
            <a:pPr lvl="2"/>
            <a:r>
              <a:rPr lang="en-CA" dirty="0" smtClean="0"/>
              <a:t>This will </a:t>
            </a:r>
            <a:r>
              <a:rPr lang="en-CA" dirty="0"/>
              <a:t>c</a:t>
            </a:r>
            <a:r>
              <a:rPr lang="en-CA" dirty="0" smtClean="0"/>
              <a:t>reate an </a:t>
            </a:r>
            <a:r>
              <a:rPr lang="en-CA" i="1" dirty="0" smtClean="0">
                <a:solidFill>
                  <a:srgbClr val="FFFF00"/>
                </a:solidFill>
              </a:rPr>
              <a:t>infinite loop</a:t>
            </a:r>
            <a:r>
              <a:rPr lang="en-CA" dirty="0" smtClean="0"/>
              <a:t>, which is undesirable in most cases</a:t>
            </a:r>
          </a:p>
          <a:p>
            <a:r>
              <a:rPr lang="en-CA" dirty="0" smtClean="0"/>
              <a:t>This is very useful when you have to run the same code several times in a row</a:t>
            </a:r>
          </a:p>
          <a:p>
            <a:r>
              <a:rPr lang="en-CA" dirty="0" smtClean="0"/>
              <a:t>Just like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t> statements, loops can also be nested</a:t>
            </a:r>
          </a:p>
          <a:p>
            <a:r>
              <a:rPr lang="en-CA" dirty="0" smtClean="0">
                <a:solidFill>
                  <a:srgbClr val="00B0F0"/>
                </a:solidFill>
                <a:latin typeface="Courier New" panose="02070309020205020404" pitchFamily="49" charset="0"/>
                <a:cs typeface="Courier New" panose="02070309020205020404" pitchFamily="49" charset="0"/>
              </a:rPr>
              <a:t>int</a:t>
            </a: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while</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&lt;=</a:t>
            </a:r>
            <a:r>
              <a:rPr lang="en-CA" dirty="0" smtClean="0">
                <a:latin typeface="Courier New" panose="02070309020205020404" pitchFamily="49" charset="0"/>
                <a:cs typeface="Courier New" panose="02070309020205020404" pitchFamily="49" charset="0"/>
              </a:rPr>
              <a:t> 10) {</a:t>
            </a:r>
          </a:p>
          <a:p>
            <a:pPr marL="0" indent="0">
              <a:buNone/>
            </a:pPr>
            <a:r>
              <a:rPr lang="en-CA" dirty="0">
                <a:solidFill>
                  <a:schemeClr val="accent6"/>
                </a:solidFill>
                <a:latin typeface="Courier New" panose="02070309020205020404" pitchFamily="49" charset="0"/>
                <a:cs typeface="Courier New" panose="02070309020205020404" pitchFamily="49" charset="0"/>
              </a:rPr>
              <a:t> 	</a:t>
            </a: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92D050"/>
                </a:solidFill>
                <a:latin typeface="Courier New" panose="02070309020205020404" pitchFamily="49" charset="0"/>
                <a:cs typeface="Courier New" panose="02070309020205020404" pitchFamily="49" charset="0"/>
              </a:rPr>
              <a:t>// …</a:t>
            </a:r>
          </a:p>
          <a:p>
            <a:pPr marL="0" indent="0">
              <a:buNone/>
            </a:pPr>
            <a:r>
              <a:rPr lang="en-CA" dirty="0" smtClean="0">
                <a:solidFill>
                  <a:schemeClr val="accent5">
                    <a:lumMod val="7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1; </a:t>
            </a:r>
            <a:r>
              <a:rPr lang="en-CA" dirty="0" smtClean="0">
                <a:solidFill>
                  <a:srgbClr val="92D050"/>
                </a:solidFill>
                <a:latin typeface="Courier New" panose="02070309020205020404" pitchFamily="49" charset="0"/>
                <a:cs typeface="Courier New" panose="02070309020205020404" pitchFamily="49" charset="0"/>
              </a:rPr>
              <a:t>// Make sure to change the variable 			                       // in the condition, or the loop will 		                       // never end!</a:t>
            </a:r>
          </a:p>
          <a:p>
            <a:pPr marL="0" indent="0">
              <a:buNone/>
            </a:pPr>
            <a:r>
              <a:rPr lang="en-CA" dirty="0" smtClean="0">
                <a:latin typeface="Courier New" panose="02070309020205020404" pitchFamily="49" charset="0"/>
                <a:cs typeface="Courier New" panose="02070309020205020404" pitchFamily="49" charset="0"/>
              </a:rPr>
              <a:t>  }</a:t>
            </a:r>
            <a:endParaRPr lang="en-CA"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82318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Conditional Statements – for Loop</a:t>
            </a:r>
            <a:endParaRPr lang="en-CA" dirty="0"/>
          </a:p>
        </p:txBody>
      </p:sp>
      <p:sp>
        <p:nvSpPr>
          <p:cNvPr id="3" name="Content Placeholder 2"/>
          <p:cNvSpPr>
            <a:spLocks noGrp="1"/>
          </p:cNvSpPr>
          <p:nvPr>
            <p:ph idx="1"/>
          </p:nvPr>
        </p:nvSpPr>
        <p:spPr>
          <a:xfrm>
            <a:off x="1141412" y="1440382"/>
            <a:ext cx="9905999" cy="4601644"/>
          </a:xfrm>
        </p:spPr>
        <p:txBody>
          <a:bodyPr>
            <a:normAutofit/>
          </a:bodyPr>
          <a:lstStyle/>
          <a:p>
            <a:r>
              <a:rPr lang="en-CA" dirty="0" smtClean="0"/>
              <a:t>Operates the same way as the </a:t>
            </a:r>
            <a:r>
              <a:rPr lang="en-CA" dirty="0" smtClean="0">
                <a:solidFill>
                  <a:srgbClr val="FFC000"/>
                </a:solidFill>
                <a:latin typeface="Courier New" panose="02070309020205020404" pitchFamily="49" charset="0"/>
                <a:cs typeface="Courier New" panose="02070309020205020404" pitchFamily="49" charset="0"/>
              </a:rPr>
              <a:t>while</a:t>
            </a:r>
            <a:r>
              <a:rPr lang="en-CA" dirty="0" smtClean="0"/>
              <a:t> loop, but has a different </a:t>
            </a:r>
            <a:r>
              <a:rPr lang="en-CA" i="1" dirty="0" smtClean="0">
                <a:solidFill>
                  <a:srgbClr val="FFFF00"/>
                </a:solidFill>
              </a:rPr>
              <a:t>syntax</a:t>
            </a:r>
            <a:r>
              <a:rPr lang="en-CA" dirty="0" smtClean="0"/>
              <a:t>, or way of writing the code</a:t>
            </a:r>
          </a:p>
          <a:p>
            <a:r>
              <a:rPr lang="en-CA" dirty="0" smtClean="0">
                <a:solidFill>
                  <a:srgbClr val="FFC000"/>
                </a:solidFill>
                <a:latin typeface="Courier New" panose="02070309020205020404" pitchFamily="49" charset="0"/>
                <a:cs typeface="Courier New" panose="02070309020205020404" pitchFamily="49" charset="0"/>
              </a:rPr>
              <a:t>for</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countingVariable</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condition</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counterStep</a:t>
            </a:r>
            <a:r>
              <a:rPr lang="en-CA" dirty="0" smtClean="0">
                <a:latin typeface="Courier New" panose="02070309020205020404" pitchFamily="49" charset="0"/>
                <a:cs typeface="Courier New" panose="02070309020205020404" pitchFamily="49" charset="0"/>
              </a:rPr>
              <a:t>}) {</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smtClean="0">
                <a:solidFill>
                  <a:srgbClr val="92D050"/>
                </a:solidFill>
                <a:latin typeface="Courier New" panose="02070309020205020404" pitchFamily="49" charset="0"/>
                <a:cs typeface="Courier New" panose="02070309020205020404" pitchFamily="49" charset="0"/>
              </a:rPr>
              <a:t>// …</a:t>
            </a:r>
          </a:p>
          <a:p>
            <a:pPr marL="0" indent="0">
              <a:buNone/>
            </a:pPr>
            <a:r>
              <a:rPr lang="en-CA" dirty="0" smtClean="0">
                <a:latin typeface="Courier New" panose="02070309020205020404" pitchFamily="49" charset="0"/>
                <a:cs typeface="Courier New" panose="02070309020205020404" pitchFamily="49" charset="0"/>
              </a:rPr>
              <a:t>  }</a:t>
            </a:r>
          </a:p>
          <a:p>
            <a:pPr lvl="1"/>
            <a:r>
              <a:rPr lang="en-CA" dirty="0" smtClean="0"/>
              <a:t> </a:t>
            </a:r>
            <a:r>
              <a:rPr lang="en-CA" dirty="0" smtClean="0">
                <a:solidFill>
                  <a:srgbClr val="0070C0"/>
                </a:solidFill>
                <a:latin typeface="Courier New" panose="02070309020205020404" pitchFamily="49" charset="0"/>
                <a:cs typeface="Courier New" panose="02070309020205020404" pitchFamily="49" charset="0"/>
              </a:rPr>
              <a:t>countingVariable</a:t>
            </a:r>
            <a:r>
              <a:rPr lang="en-CA" dirty="0" smtClean="0"/>
              <a:t> is the variable in the condition that is checked for</a:t>
            </a:r>
          </a:p>
          <a:p>
            <a:pPr lvl="2"/>
            <a:r>
              <a:rPr lang="en-CA" dirty="0" smtClean="0"/>
              <a:t>You can declare this variable here, if you want</a:t>
            </a:r>
          </a:p>
          <a:p>
            <a:pPr lvl="1"/>
            <a:r>
              <a:rPr lang="en-CA" dirty="0" smtClean="0"/>
              <a:t> </a:t>
            </a:r>
            <a:r>
              <a:rPr lang="en-CA" dirty="0" smtClean="0">
                <a:solidFill>
                  <a:srgbClr val="FF0000"/>
                </a:solidFill>
                <a:latin typeface="Courier New" panose="02070309020205020404" pitchFamily="49" charset="0"/>
                <a:cs typeface="Courier New" panose="02070309020205020404" pitchFamily="49" charset="0"/>
              </a:rPr>
              <a:t>condition</a:t>
            </a:r>
            <a:r>
              <a:rPr lang="en-CA" dirty="0" smtClean="0"/>
              <a:t> is the condition that must be met for the loop to </a:t>
            </a:r>
            <a:r>
              <a:rPr lang="en-CA" i="1" dirty="0" smtClean="0">
                <a:solidFill>
                  <a:srgbClr val="FFFF00"/>
                </a:solidFill>
              </a:rPr>
              <a:t>terminate</a:t>
            </a:r>
            <a:r>
              <a:rPr lang="en-CA" dirty="0" smtClean="0"/>
              <a:t>, or finish</a:t>
            </a:r>
          </a:p>
          <a:p>
            <a:pPr lvl="1"/>
            <a:r>
              <a:rPr lang="en-CA" dirty="0"/>
              <a:t> </a:t>
            </a:r>
            <a:r>
              <a:rPr lang="en-CA" dirty="0" smtClean="0">
                <a:solidFill>
                  <a:srgbClr val="FF0000"/>
                </a:solidFill>
                <a:latin typeface="Courier New" panose="02070309020205020404" pitchFamily="49" charset="0"/>
                <a:cs typeface="Courier New" panose="02070309020205020404" pitchFamily="49" charset="0"/>
              </a:rPr>
              <a:t>counterStep</a:t>
            </a:r>
            <a:r>
              <a:rPr lang="en-CA" dirty="0" smtClean="0">
                <a:solidFill>
                  <a:schemeClr val="accent5">
                    <a:lumMod val="75000"/>
                  </a:schemeClr>
                </a:solidFill>
              </a:rPr>
              <a:t> </a:t>
            </a:r>
            <a:r>
              <a:rPr lang="en-CA" dirty="0" smtClean="0"/>
              <a:t>is the amount that </a:t>
            </a:r>
            <a:r>
              <a:rPr lang="en-CA" dirty="0">
                <a:solidFill>
                  <a:srgbClr val="0070C0"/>
                </a:solidFill>
                <a:latin typeface="Courier New" panose="02070309020205020404" pitchFamily="49" charset="0"/>
                <a:cs typeface="Courier New" panose="02070309020205020404" pitchFamily="49" charset="0"/>
              </a:rPr>
              <a:t>countingVariable</a:t>
            </a:r>
            <a:r>
              <a:rPr lang="en-CA" dirty="0"/>
              <a:t> </a:t>
            </a:r>
            <a:r>
              <a:rPr lang="en-CA" dirty="0" smtClean="0"/>
              <a:t>changes (either increases or decreases) each time the loop runs</a:t>
            </a:r>
          </a:p>
        </p:txBody>
      </p:sp>
    </p:spTree>
    <p:extLst>
      <p:ext uri="{BB962C8B-B14F-4D97-AF65-F5344CB8AC3E}">
        <p14:creationId xmlns:p14="http://schemas.microsoft.com/office/powerpoint/2010/main" val="1163825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838874"/>
          </a:xfrm>
        </p:spPr>
        <p:txBody>
          <a:bodyPr/>
          <a:lstStyle/>
          <a:p>
            <a:r>
              <a:rPr lang="en-CA" dirty="0" smtClean="0"/>
              <a:t>Review – Binary Numbers</a:t>
            </a:r>
            <a:endParaRPr lang="en-CA" dirty="0"/>
          </a:p>
        </p:txBody>
      </p:sp>
      <p:graphicFrame>
        <p:nvGraphicFramePr>
          <p:cNvPr id="12" name="Table 11"/>
          <p:cNvGraphicFramePr>
            <a:graphicFrameLocks noGrp="1"/>
          </p:cNvGraphicFramePr>
          <p:nvPr>
            <p:extLst>
              <p:ext uri="{D42A27DB-BD31-4B8C-83A1-F6EECF244321}">
                <p14:modId xmlns:p14="http://schemas.microsoft.com/office/powerpoint/2010/main" val="3977181489"/>
              </p:ext>
            </p:extLst>
          </p:nvPr>
        </p:nvGraphicFramePr>
        <p:xfrm>
          <a:off x="838200" y="1818804"/>
          <a:ext cx="10515604" cy="741680"/>
        </p:xfrm>
        <a:graphic>
          <a:graphicData uri="http://schemas.openxmlformats.org/drawingml/2006/table">
            <a:tbl>
              <a:tblPr firstRow="1" bandRow="1">
                <a:tableStyleId>{5940675A-B579-460E-94D1-54222C63F5DA}</a:tableStyleId>
              </a:tblPr>
              <a:tblGrid>
                <a:gridCol w="1047244"/>
                <a:gridCol w="946836"/>
                <a:gridCol w="946836"/>
                <a:gridCol w="946836"/>
                <a:gridCol w="946836"/>
                <a:gridCol w="946836"/>
                <a:gridCol w="946836"/>
                <a:gridCol w="946836"/>
                <a:gridCol w="946836"/>
                <a:gridCol w="946836"/>
                <a:gridCol w="946836"/>
              </a:tblGrid>
              <a:tr h="370840">
                <a:tc>
                  <a:txBody>
                    <a:bodyPr/>
                    <a:lstStyle/>
                    <a:p>
                      <a:r>
                        <a:rPr lang="en-CA" b="1" dirty="0" smtClean="0">
                          <a:solidFill>
                            <a:schemeClr val="tx1">
                              <a:lumMod val="85000"/>
                            </a:schemeClr>
                          </a:solidFill>
                        </a:rPr>
                        <a:t>Base 10</a:t>
                      </a:r>
                      <a:endParaRPr lang="en-CA" b="1" dirty="0">
                        <a:solidFill>
                          <a:schemeClr val="tx1">
                            <a:lumMod val="85000"/>
                          </a:schemeClr>
                        </a:solidFill>
                      </a:endParaRPr>
                    </a:p>
                  </a:txBody>
                  <a:tcPr/>
                </a:tc>
                <a:tc>
                  <a:txBody>
                    <a:bodyPr/>
                    <a:lstStyle/>
                    <a:p>
                      <a:pPr algn="r"/>
                      <a:r>
                        <a:rPr lang="en-CA" b="1" dirty="0" smtClean="0">
                          <a:solidFill>
                            <a:schemeClr val="tx1">
                              <a:lumMod val="85000"/>
                            </a:schemeClr>
                          </a:solidFill>
                        </a:rPr>
                        <a:t>0</a:t>
                      </a:r>
                      <a:endParaRPr lang="en-CA" b="1" dirty="0">
                        <a:solidFill>
                          <a:schemeClr val="tx1">
                            <a:lumMod val="85000"/>
                          </a:schemeClr>
                        </a:solidFill>
                      </a:endParaRPr>
                    </a:p>
                  </a:txBody>
                  <a:tcPr/>
                </a:tc>
                <a:tc>
                  <a:txBody>
                    <a:bodyPr/>
                    <a:lstStyle/>
                    <a:p>
                      <a:pPr algn="r"/>
                      <a:r>
                        <a:rPr lang="en-CA" b="1" dirty="0" smtClean="0">
                          <a:solidFill>
                            <a:schemeClr val="tx1">
                              <a:lumMod val="85000"/>
                            </a:schemeClr>
                          </a:solidFill>
                        </a:rPr>
                        <a:t>1</a:t>
                      </a:r>
                      <a:endParaRPr lang="en-CA" b="1" dirty="0">
                        <a:solidFill>
                          <a:schemeClr val="tx1">
                            <a:lumMod val="85000"/>
                          </a:schemeClr>
                        </a:solidFill>
                      </a:endParaRPr>
                    </a:p>
                  </a:txBody>
                  <a:tcPr/>
                </a:tc>
                <a:tc>
                  <a:txBody>
                    <a:bodyPr/>
                    <a:lstStyle/>
                    <a:p>
                      <a:pPr algn="r"/>
                      <a:r>
                        <a:rPr lang="en-CA" b="1" dirty="0" smtClean="0">
                          <a:solidFill>
                            <a:schemeClr val="tx1">
                              <a:lumMod val="85000"/>
                            </a:schemeClr>
                          </a:solidFill>
                        </a:rPr>
                        <a:t>2</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3</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4</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5</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6</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7</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8</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9</a:t>
                      </a:r>
                      <a:endParaRPr lang="en-CA" dirty="0">
                        <a:solidFill>
                          <a:schemeClr val="tx1">
                            <a:lumMod val="85000"/>
                          </a:schemeClr>
                        </a:solidFill>
                      </a:endParaRPr>
                    </a:p>
                  </a:txBody>
                  <a:tcPr/>
                </a:tc>
              </a:tr>
              <a:tr h="370840">
                <a:tc>
                  <a:txBody>
                    <a:bodyPr/>
                    <a:lstStyle/>
                    <a:p>
                      <a:r>
                        <a:rPr lang="en-CA" b="1" dirty="0" smtClean="0">
                          <a:solidFill>
                            <a:schemeClr val="tx1">
                              <a:lumMod val="85000"/>
                            </a:schemeClr>
                          </a:solidFill>
                        </a:rPr>
                        <a:t>Base 2</a:t>
                      </a:r>
                      <a:endParaRPr lang="en-CA" b="1" dirty="0">
                        <a:solidFill>
                          <a:schemeClr val="tx1">
                            <a:lumMod val="85000"/>
                          </a:schemeClr>
                        </a:solidFill>
                      </a:endParaRPr>
                    </a:p>
                  </a:txBody>
                  <a:tcPr/>
                </a:tc>
                <a:tc>
                  <a:txBody>
                    <a:bodyPr/>
                    <a:lstStyle/>
                    <a:p>
                      <a:pPr algn="r"/>
                      <a:r>
                        <a:rPr lang="en-CA" b="1" dirty="0" smtClean="0">
                          <a:solidFill>
                            <a:schemeClr val="tx1">
                              <a:lumMod val="85000"/>
                            </a:schemeClr>
                          </a:solidFill>
                        </a:rPr>
                        <a:t>0</a:t>
                      </a:r>
                      <a:endParaRPr lang="en-CA" b="1" dirty="0">
                        <a:solidFill>
                          <a:schemeClr val="tx1">
                            <a:lumMod val="85000"/>
                          </a:schemeClr>
                        </a:solidFill>
                      </a:endParaRPr>
                    </a:p>
                  </a:txBody>
                  <a:tcPr/>
                </a:tc>
                <a:tc>
                  <a:txBody>
                    <a:bodyPr/>
                    <a:lstStyle/>
                    <a:p>
                      <a:pPr algn="r"/>
                      <a:r>
                        <a:rPr lang="en-CA" b="1" dirty="0" smtClean="0">
                          <a:solidFill>
                            <a:schemeClr val="tx1">
                              <a:lumMod val="85000"/>
                            </a:schemeClr>
                          </a:solidFill>
                        </a:rPr>
                        <a:t>1</a:t>
                      </a:r>
                      <a:endParaRPr lang="en-CA" b="1" dirty="0">
                        <a:solidFill>
                          <a:schemeClr val="tx1">
                            <a:lumMod val="85000"/>
                          </a:schemeClr>
                        </a:solidFill>
                      </a:endParaRPr>
                    </a:p>
                  </a:txBody>
                  <a:tcPr/>
                </a:tc>
                <a:tc>
                  <a:txBody>
                    <a:bodyPr/>
                    <a:lstStyle/>
                    <a:p>
                      <a:pPr algn="r"/>
                      <a:r>
                        <a:rPr lang="en-CA" b="1" dirty="0" smtClean="0">
                          <a:solidFill>
                            <a:schemeClr val="tx1">
                              <a:lumMod val="85000"/>
                            </a:schemeClr>
                          </a:solidFill>
                        </a:rPr>
                        <a:t>10</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11</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100</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101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111</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1000</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1001</a:t>
                      </a:r>
                      <a:endParaRPr lang="en-CA" dirty="0">
                        <a:solidFill>
                          <a:schemeClr val="tx1">
                            <a:lumMod val="85000"/>
                          </a:schemeClr>
                        </a:solidFill>
                      </a:endParaRPr>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723082150"/>
              </p:ext>
            </p:extLst>
          </p:nvPr>
        </p:nvGraphicFramePr>
        <p:xfrm>
          <a:off x="838197" y="2802336"/>
          <a:ext cx="10515605" cy="741680"/>
        </p:xfrm>
        <a:graphic>
          <a:graphicData uri="http://schemas.openxmlformats.org/drawingml/2006/table">
            <a:tbl>
              <a:tblPr firstRow="1" bandRow="1">
                <a:tableStyleId>{5940675A-B579-460E-94D1-54222C63F5DA}</a:tableStyleId>
              </a:tblPr>
              <a:tblGrid>
                <a:gridCol w="1044578"/>
                <a:gridCol w="942222"/>
                <a:gridCol w="947645"/>
                <a:gridCol w="947645"/>
                <a:gridCol w="947645"/>
                <a:gridCol w="947645"/>
                <a:gridCol w="947645"/>
                <a:gridCol w="947645"/>
                <a:gridCol w="947645"/>
                <a:gridCol w="947645"/>
                <a:gridCol w="947645"/>
              </a:tblGrid>
              <a:tr h="370840">
                <a:tc rowSpan="2">
                  <a:txBody>
                    <a:bodyPr/>
                    <a:lstStyle/>
                    <a:p>
                      <a:endParaRPr lang="en-CA" dirty="0"/>
                    </a:p>
                  </a:txBody>
                  <a:tcPr>
                    <a:lnL w="12700" cmpd="sng">
                      <a:noFill/>
                    </a:lnL>
                    <a:lnT w="12700" cmpd="sng">
                      <a:noFill/>
                    </a:lnT>
                    <a:lnB w="12700" cmpd="sng">
                      <a:noFill/>
                    </a:lnB>
                  </a:tcPr>
                </a:tc>
                <a:tc>
                  <a:txBody>
                    <a:bodyPr/>
                    <a:lstStyle/>
                    <a:p>
                      <a:pPr algn="r"/>
                      <a:r>
                        <a:rPr lang="en-CA" dirty="0" smtClean="0">
                          <a:solidFill>
                            <a:schemeClr val="tx1">
                              <a:lumMod val="85000"/>
                            </a:schemeClr>
                          </a:solidFill>
                        </a:rPr>
                        <a:t>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12</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13</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14</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15</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16</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17</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18</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19</a:t>
                      </a:r>
                      <a:endParaRPr lang="en-CA" dirty="0">
                        <a:solidFill>
                          <a:schemeClr val="tx1">
                            <a:lumMod val="85000"/>
                          </a:schemeClr>
                        </a:solidFill>
                      </a:endParaRPr>
                    </a:p>
                  </a:txBody>
                  <a:tcPr/>
                </a:tc>
              </a:tr>
              <a:tr h="370840">
                <a:tc vMerge="1">
                  <a:txBody>
                    <a:bodyPr/>
                    <a:lstStyle/>
                    <a:p>
                      <a:endParaRPr lang="en-CA" dirty="0"/>
                    </a:p>
                  </a:txBody>
                  <a:tcPr/>
                </a:tc>
                <a:tc>
                  <a:txBody>
                    <a:bodyPr/>
                    <a:lstStyle/>
                    <a:p>
                      <a:pPr algn="r"/>
                      <a:r>
                        <a:rPr lang="en-CA" dirty="0" smtClean="0">
                          <a:solidFill>
                            <a:schemeClr val="tx1">
                              <a:lumMod val="85000"/>
                            </a:schemeClr>
                          </a:solidFill>
                        </a:rPr>
                        <a:t>1010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1011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1111</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10000</a:t>
                      </a:r>
                      <a:endParaRPr lang="en-CA" b="1" dirty="0">
                        <a:solidFill>
                          <a:schemeClr val="tx1">
                            <a:lumMod val="85000"/>
                          </a:schemeClr>
                        </a:solidFill>
                      </a:endParaRPr>
                    </a:p>
                  </a:txBody>
                  <a:tcPr/>
                </a:tc>
                <a:tc>
                  <a:txBody>
                    <a:bodyPr/>
                    <a:lstStyle/>
                    <a:p>
                      <a:pPr algn="r"/>
                      <a:r>
                        <a:rPr lang="en-CA" dirty="0" smtClean="0">
                          <a:solidFill>
                            <a:schemeClr val="tx1">
                              <a:lumMod val="85000"/>
                            </a:schemeClr>
                          </a:solidFill>
                        </a:rPr>
                        <a:t>10001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10010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10011</a:t>
                      </a:r>
                      <a:endParaRPr lang="en-CA" dirty="0">
                        <a:solidFill>
                          <a:schemeClr val="tx1">
                            <a:lumMod val="85000"/>
                          </a:schemeClr>
                        </a:solidFill>
                      </a:endParaRPr>
                    </a:p>
                  </a:txBody>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126447403"/>
              </p:ext>
            </p:extLst>
          </p:nvPr>
        </p:nvGraphicFramePr>
        <p:xfrm>
          <a:off x="838197" y="3792610"/>
          <a:ext cx="10515605" cy="741680"/>
        </p:xfrm>
        <a:graphic>
          <a:graphicData uri="http://schemas.openxmlformats.org/drawingml/2006/table">
            <a:tbl>
              <a:tblPr firstRow="1" bandRow="1">
                <a:tableStyleId>{5940675A-B579-460E-94D1-54222C63F5DA}</a:tableStyleId>
              </a:tblPr>
              <a:tblGrid>
                <a:gridCol w="1041403"/>
                <a:gridCol w="945397"/>
                <a:gridCol w="947645"/>
                <a:gridCol w="947645"/>
                <a:gridCol w="947645"/>
                <a:gridCol w="947645"/>
                <a:gridCol w="947645"/>
                <a:gridCol w="947645"/>
                <a:gridCol w="947645"/>
                <a:gridCol w="947645"/>
                <a:gridCol w="947645"/>
              </a:tblGrid>
              <a:tr h="370840">
                <a:tc rowSpan="2">
                  <a:txBody>
                    <a:bodyPr/>
                    <a:lstStyle/>
                    <a:p>
                      <a:endParaRPr lang="en-CA" dirty="0"/>
                    </a:p>
                  </a:txBody>
                  <a:tcPr>
                    <a:lnL w="12700" cmpd="sng">
                      <a:noFill/>
                    </a:lnL>
                    <a:lnT w="12700" cmpd="sng">
                      <a:noFill/>
                    </a:lnT>
                    <a:lnB w="12700" cmpd="sng">
                      <a:noFill/>
                    </a:lnB>
                  </a:tcPr>
                </a:tc>
                <a:tc>
                  <a:txBody>
                    <a:bodyPr/>
                    <a:lstStyle/>
                    <a:p>
                      <a:pPr algn="r"/>
                      <a:r>
                        <a:rPr lang="en-CA" dirty="0" smtClean="0">
                          <a:solidFill>
                            <a:schemeClr val="tx1">
                              <a:lumMod val="85000"/>
                            </a:schemeClr>
                          </a:solidFill>
                        </a:rPr>
                        <a:t>20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22</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23</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24</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25</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26</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27</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28</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29</a:t>
                      </a:r>
                      <a:endParaRPr lang="en-CA" dirty="0">
                        <a:solidFill>
                          <a:schemeClr val="tx1">
                            <a:lumMod val="85000"/>
                          </a:schemeClr>
                        </a:solidFill>
                      </a:endParaRPr>
                    </a:p>
                  </a:txBody>
                  <a:tcPr/>
                </a:tc>
              </a:tr>
              <a:tr h="370840">
                <a:tc vMerge="1">
                  <a:txBody>
                    <a:bodyPr/>
                    <a:lstStyle/>
                    <a:p>
                      <a:endParaRPr lang="en-CA" dirty="0"/>
                    </a:p>
                  </a:txBody>
                  <a:tcPr/>
                </a:tc>
                <a:tc>
                  <a:txBody>
                    <a:bodyPr/>
                    <a:lstStyle/>
                    <a:p>
                      <a:pPr algn="r"/>
                      <a:r>
                        <a:rPr lang="en-CA" dirty="0" smtClean="0">
                          <a:solidFill>
                            <a:schemeClr val="tx1">
                              <a:lumMod val="85000"/>
                            </a:schemeClr>
                          </a:solidFill>
                        </a:rPr>
                        <a:t>10100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10101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10110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10111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11000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11001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11011</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11100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11101</a:t>
                      </a:r>
                      <a:endParaRPr lang="en-CA" dirty="0">
                        <a:solidFill>
                          <a:schemeClr val="tx1">
                            <a:lumMod val="85000"/>
                          </a:schemeClr>
                        </a:solidFill>
                      </a:endParaRPr>
                    </a:p>
                  </a:txBody>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920315631"/>
              </p:ext>
            </p:extLst>
          </p:nvPr>
        </p:nvGraphicFramePr>
        <p:xfrm>
          <a:off x="838200" y="4779797"/>
          <a:ext cx="3913414" cy="741680"/>
        </p:xfrm>
        <a:graphic>
          <a:graphicData uri="http://schemas.openxmlformats.org/drawingml/2006/table">
            <a:tbl>
              <a:tblPr firstRow="1" bandRow="1">
                <a:tableStyleId>{5940675A-B579-460E-94D1-54222C63F5DA}</a:tableStyleId>
              </a:tblPr>
              <a:tblGrid>
                <a:gridCol w="1038225"/>
                <a:gridCol w="946150"/>
                <a:gridCol w="949325"/>
                <a:gridCol w="979714"/>
              </a:tblGrid>
              <a:tr h="370840">
                <a:tc rowSpan="2">
                  <a:txBody>
                    <a:bodyPr/>
                    <a:lstStyle/>
                    <a:p>
                      <a:endParaRPr lang="en-CA" dirty="0"/>
                    </a:p>
                  </a:txBody>
                  <a:tcPr>
                    <a:lnL w="12700" cmpd="sng">
                      <a:noFill/>
                    </a:lnL>
                    <a:lnT w="12700" cmpd="sng">
                      <a:noFill/>
                    </a:lnT>
                    <a:lnB w="12700" cmpd="sng">
                      <a:noFill/>
                    </a:lnB>
                  </a:tcPr>
                </a:tc>
                <a:tc>
                  <a:txBody>
                    <a:bodyPr/>
                    <a:lstStyle/>
                    <a:p>
                      <a:pPr algn="r"/>
                      <a:r>
                        <a:rPr lang="en-CA" dirty="0" smtClean="0">
                          <a:solidFill>
                            <a:schemeClr val="tx1">
                              <a:lumMod val="85000"/>
                            </a:schemeClr>
                          </a:solidFill>
                        </a:rPr>
                        <a:t>30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31</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32</a:t>
                      </a:r>
                      <a:endParaRPr lang="en-CA" b="1" dirty="0">
                        <a:solidFill>
                          <a:schemeClr val="tx1">
                            <a:lumMod val="85000"/>
                          </a:schemeClr>
                        </a:solidFill>
                      </a:endParaRPr>
                    </a:p>
                  </a:txBody>
                  <a:tcPr/>
                </a:tc>
              </a:tr>
              <a:tr h="370840">
                <a:tc vMerge="1">
                  <a:txBody>
                    <a:bodyPr/>
                    <a:lstStyle/>
                    <a:p>
                      <a:endParaRPr lang="en-CA" dirty="0"/>
                    </a:p>
                  </a:txBody>
                  <a:tcPr/>
                </a:tc>
                <a:tc>
                  <a:txBody>
                    <a:bodyPr/>
                    <a:lstStyle/>
                    <a:p>
                      <a:pPr algn="r"/>
                      <a:r>
                        <a:rPr lang="en-CA" dirty="0" smtClean="0">
                          <a:solidFill>
                            <a:schemeClr val="tx1">
                              <a:lumMod val="85000"/>
                            </a:schemeClr>
                          </a:solidFill>
                        </a:rPr>
                        <a:t>11110</a:t>
                      </a:r>
                      <a:endParaRPr lang="en-CA" dirty="0">
                        <a:solidFill>
                          <a:schemeClr val="tx1">
                            <a:lumMod val="85000"/>
                          </a:schemeClr>
                        </a:solidFill>
                      </a:endParaRPr>
                    </a:p>
                  </a:txBody>
                  <a:tcPr/>
                </a:tc>
                <a:tc>
                  <a:txBody>
                    <a:bodyPr/>
                    <a:lstStyle/>
                    <a:p>
                      <a:pPr algn="r"/>
                      <a:r>
                        <a:rPr lang="en-CA" dirty="0" smtClean="0">
                          <a:solidFill>
                            <a:schemeClr val="tx1">
                              <a:lumMod val="85000"/>
                            </a:schemeClr>
                          </a:solidFill>
                        </a:rPr>
                        <a:t>11111</a:t>
                      </a:r>
                      <a:endParaRPr lang="en-CA" dirty="0">
                        <a:solidFill>
                          <a:schemeClr val="tx1">
                            <a:lumMod val="85000"/>
                          </a:schemeClr>
                        </a:solidFill>
                      </a:endParaRPr>
                    </a:p>
                  </a:txBody>
                  <a:tcPr/>
                </a:tc>
                <a:tc>
                  <a:txBody>
                    <a:bodyPr/>
                    <a:lstStyle/>
                    <a:p>
                      <a:pPr algn="r"/>
                      <a:r>
                        <a:rPr lang="en-CA" b="1" dirty="0" smtClean="0">
                          <a:solidFill>
                            <a:schemeClr val="tx1">
                              <a:lumMod val="85000"/>
                            </a:schemeClr>
                          </a:solidFill>
                        </a:rPr>
                        <a:t>100000</a:t>
                      </a:r>
                      <a:endParaRPr lang="en-CA" b="1" dirty="0">
                        <a:solidFill>
                          <a:schemeClr val="tx1">
                            <a:lumMod val="85000"/>
                          </a:schemeClr>
                        </a:solidFill>
                      </a:endParaRPr>
                    </a:p>
                  </a:txBody>
                  <a:tcPr/>
                </a:tc>
              </a:tr>
            </a:tbl>
          </a:graphicData>
        </a:graphic>
      </p:graphicFrame>
      <p:sp>
        <p:nvSpPr>
          <p:cNvPr id="27" name="TextBox 26"/>
          <p:cNvSpPr txBox="1"/>
          <p:nvPr/>
        </p:nvSpPr>
        <p:spPr>
          <a:xfrm>
            <a:off x="1141413" y="5852037"/>
            <a:ext cx="10523018" cy="338554"/>
          </a:xfrm>
          <a:prstGeom prst="rect">
            <a:avLst/>
          </a:prstGeom>
          <a:noFill/>
        </p:spPr>
        <p:txBody>
          <a:bodyPr wrap="square" rtlCol="0">
            <a:spAutoFit/>
          </a:bodyPr>
          <a:lstStyle/>
          <a:p>
            <a:r>
              <a:rPr lang="en-CA" sz="1600" dirty="0" smtClean="0">
                <a:solidFill>
                  <a:schemeClr val="tx1">
                    <a:lumMod val="85000"/>
                  </a:schemeClr>
                </a:solidFill>
              </a:rPr>
              <a:t>Video explaining binary numbers: </a:t>
            </a:r>
            <a:r>
              <a:rPr lang="en-CA" sz="1600" dirty="0" smtClean="0">
                <a:solidFill>
                  <a:schemeClr val="tx1">
                    <a:lumMod val="85000"/>
                  </a:schemeClr>
                </a:solidFill>
                <a:hlinkClick r:id="rId2"/>
              </a:rPr>
              <a:t>https</a:t>
            </a:r>
            <a:r>
              <a:rPr lang="en-CA" sz="1600" dirty="0">
                <a:solidFill>
                  <a:schemeClr val="tx1">
                    <a:lumMod val="85000"/>
                  </a:schemeClr>
                </a:solidFill>
                <a:hlinkClick r:id="rId2"/>
              </a:rPr>
              <a:t>://</a:t>
            </a:r>
            <a:r>
              <a:rPr lang="en-CA" sz="1600" dirty="0" smtClean="0">
                <a:solidFill>
                  <a:schemeClr val="tx1">
                    <a:lumMod val="85000"/>
                  </a:schemeClr>
                </a:solidFill>
                <a:hlinkClick r:id="rId2"/>
              </a:rPr>
              <a:t>www.youtube.com/watch?v=kcTwu6TFZ08</a:t>
            </a:r>
            <a:endParaRPr lang="en-CA" sz="1600" dirty="0" smtClean="0">
              <a:solidFill>
                <a:schemeClr val="tx1">
                  <a:lumMod val="85000"/>
                </a:schemeClr>
              </a:solidFill>
            </a:endParaRPr>
          </a:p>
        </p:txBody>
      </p:sp>
    </p:spTree>
    <p:extLst>
      <p:ext uri="{BB962C8B-B14F-4D97-AF65-F5344CB8AC3E}">
        <p14:creationId xmlns:p14="http://schemas.microsoft.com/office/powerpoint/2010/main" val="293171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Conditional Statements – </a:t>
            </a:r>
            <a:r>
              <a:rPr lang="en-CA" dirty="0"/>
              <a:t>for Loop</a:t>
            </a:r>
            <a:r>
              <a:rPr lang="en-CA" sz="1600" dirty="0"/>
              <a:t> (Continued)</a:t>
            </a:r>
          </a:p>
        </p:txBody>
      </p:sp>
      <p:sp>
        <p:nvSpPr>
          <p:cNvPr id="3" name="Content Placeholder 2"/>
          <p:cNvSpPr>
            <a:spLocks noGrp="1"/>
          </p:cNvSpPr>
          <p:nvPr>
            <p:ph idx="1"/>
          </p:nvPr>
        </p:nvSpPr>
        <p:spPr>
          <a:xfrm>
            <a:off x="1141413" y="1440382"/>
            <a:ext cx="9905998" cy="4601644"/>
          </a:xfrm>
        </p:spPr>
        <p:txBody>
          <a:bodyPr>
            <a:normAutofit/>
          </a:bodyPr>
          <a:lstStyle/>
          <a:p>
            <a:r>
              <a:rPr lang="en-CA" dirty="0" smtClean="0"/>
              <a:t> </a:t>
            </a:r>
            <a:r>
              <a:rPr lang="en-CA" dirty="0" smtClean="0">
                <a:solidFill>
                  <a:srgbClr val="FFC000"/>
                </a:solidFill>
                <a:latin typeface="Courier New" panose="02070309020205020404" pitchFamily="49" charset="0"/>
                <a:cs typeface="Courier New" panose="02070309020205020404" pitchFamily="49" charset="0"/>
              </a:rPr>
              <a:t>for</a:t>
            </a:r>
            <a:r>
              <a:rPr lang="en-CA" dirty="0" smtClean="0">
                <a:latin typeface="Courier New" panose="02070309020205020404" pitchFamily="49" charset="0"/>
                <a:cs typeface="Courier New" panose="02070309020205020404" pitchFamily="49" charset="0"/>
              </a:rPr>
              <a:t> </a:t>
            </a:r>
            <a:r>
              <a:rPr lang="en-CA" dirty="0">
                <a:latin typeface="Courier New" panose="02070309020205020404" pitchFamily="49" charset="0"/>
                <a:cs typeface="Courier New" panose="02070309020205020404" pitchFamily="49" charset="0"/>
              </a:rPr>
              <a:t>(</a:t>
            </a:r>
            <a:r>
              <a:rPr lang="en-CA" dirty="0">
                <a:solidFill>
                  <a:srgbClr val="00B0F0"/>
                </a:solidFill>
                <a:latin typeface="Courier New" panose="02070309020205020404" pitchFamily="49" charset="0"/>
                <a:cs typeface="Courier New" panose="02070309020205020404" pitchFamily="49" charset="0"/>
              </a:rPr>
              <a:t>int</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i</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latin typeface="Courier New" panose="02070309020205020404" pitchFamily="49" charset="0"/>
                <a:cs typeface="Courier New" panose="02070309020205020404" pitchFamily="49" charset="0"/>
              </a:rPr>
              <a:t> 0; </a:t>
            </a:r>
            <a:r>
              <a:rPr lang="en-CA" dirty="0">
                <a:solidFill>
                  <a:srgbClr val="0070C0"/>
                </a:solidFill>
                <a:latin typeface="Courier New" panose="02070309020205020404" pitchFamily="49" charset="0"/>
                <a:cs typeface="Courier New" panose="02070309020205020404" pitchFamily="49" charset="0"/>
              </a:rPr>
              <a:t>i</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&lt;=</a:t>
            </a:r>
            <a:r>
              <a:rPr lang="en-CA" dirty="0">
                <a:latin typeface="Courier New" panose="02070309020205020404" pitchFamily="49" charset="0"/>
                <a:cs typeface="Courier New" panose="02070309020205020404" pitchFamily="49" charset="0"/>
              </a:rPr>
              <a:t> 50; </a:t>
            </a:r>
            <a:r>
              <a:rPr lang="en-CA" dirty="0">
                <a:solidFill>
                  <a:srgbClr val="0070C0"/>
                </a:solidFill>
                <a:latin typeface="Courier New" panose="02070309020205020404" pitchFamily="49" charset="0"/>
                <a:cs typeface="Courier New" panose="02070309020205020404" pitchFamily="49" charset="0"/>
              </a:rPr>
              <a:t>i</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i</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latin typeface="Courier New" panose="02070309020205020404" pitchFamily="49" charset="0"/>
                <a:cs typeface="Courier New" panose="02070309020205020404" pitchFamily="49" charset="0"/>
              </a:rPr>
              <a:t> 1) {</a:t>
            </a:r>
          </a:p>
          <a:p>
            <a:pPr marL="0" indent="0">
              <a:buNone/>
            </a:pPr>
            <a:r>
              <a:rPr lang="en-CA" dirty="0" smtClean="0">
                <a:solidFill>
                  <a:schemeClr val="accent6"/>
                </a:solidFill>
                <a:latin typeface="Courier New" panose="02070309020205020404" pitchFamily="49" charset="0"/>
                <a:cs typeface="Courier New" panose="02070309020205020404" pitchFamily="49" charset="0"/>
              </a:rPr>
              <a:t>		</a:t>
            </a:r>
            <a:r>
              <a:rPr lang="en-CA" dirty="0" smtClean="0">
                <a:solidFill>
                  <a:srgbClr val="92D050"/>
                </a:solidFill>
                <a:latin typeface="Courier New" panose="02070309020205020404" pitchFamily="49" charset="0"/>
                <a:cs typeface="Courier New" panose="02070309020205020404" pitchFamily="49" charset="0"/>
              </a:rPr>
              <a:t>// …</a:t>
            </a:r>
          </a:p>
          <a:p>
            <a:pPr marL="0" indent="0">
              <a:buNone/>
            </a:pPr>
            <a:r>
              <a:rPr lang="en-CA" dirty="0" smtClean="0">
                <a:solidFill>
                  <a:srgbClr val="92D050"/>
                </a:solidFill>
                <a:latin typeface="Courier New" panose="02070309020205020404" pitchFamily="49" charset="0"/>
                <a:cs typeface="Courier New" panose="02070309020205020404" pitchFamily="49" charset="0"/>
              </a:rPr>
              <a:t>		/* We don’t have to worry about changing the countingVariable 			in the code block, because the loop has already been set 			up to do that */</a:t>
            </a:r>
            <a:endParaRPr lang="en-CA" dirty="0">
              <a:solidFill>
                <a:srgbClr val="92D050"/>
              </a:solidFill>
              <a:latin typeface="Courier New" panose="02070309020205020404" pitchFamily="49" charset="0"/>
              <a:cs typeface="Courier New" panose="02070309020205020404" pitchFamily="49" charset="0"/>
            </a:endParaRP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endParaRPr lang="en-CA" dirty="0">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6216" y="3522026"/>
            <a:ext cx="2451195" cy="2520000"/>
          </a:xfrm>
          <a:prstGeom prst="rect">
            <a:avLst/>
          </a:prstGeom>
        </p:spPr>
      </p:pic>
    </p:spTree>
    <p:extLst>
      <p:ext uri="{BB962C8B-B14F-4D97-AF65-F5344CB8AC3E}">
        <p14:creationId xmlns:p14="http://schemas.microsoft.com/office/powerpoint/2010/main" val="291688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Program Logic Questions</a:t>
            </a:r>
            <a:endParaRPr lang="en-CA" b="1" dirty="0"/>
          </a:p>
        </p:txBody>
      </p:sp>
      <p:sp>
        <p:nvSpPr>
          <p:cNvPr id="3" name="Content Placeholder 2"/>
          <p:cNvSpPr>
            <a:spLocks noGrp="1"/>
          </p:cNvSpPr>
          <p:nvPr>
            <p:ph idx="1"/>
          </p:nvPr>
        </p:nvSpPr>
        <p:spPr>
          <a:xfrm>
            <a:off x="1141412" y="1440382"/>
            <a:ext cx="9905999" cy="4601644"/>
          </a:xfrm>
        </p:spPr>
        <p:txBody>
          <a:bodyPr/>
          <a:lstStyle/>
          <a:p>
            <a:pPr marL="0" indent="0">
              <a:buNone/>
            </a:pPr>
            <a:r>
              <a:rPr lang="en-CA" dirty="0" smtClean="0"/>
              <a:t>Determine what the </a:t>
            </a:r>
            <a:r>
              <a:rPr lang="en-CA" b="1" dirty="0" smtClean="0"/>
              <a:t>final</a:t>
            </a:r>
            <a:r>
              <a:rPr lang="en-CA" dirty="0" smtClean="0"/>
              <a:t> value of the variables are in the following questions</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842893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Program Logic Questions</a:t>
            </a:r>
            <a:endParaRPr lang="en-CA" dirty="0"/>
          </a:p>
        </p:txBody>
      </p:sp>
      <p:sp>
        <p:nvSpPr>
          <p:cNvPr id="3" name="Content Placeholder 2"/>
          <p:cNvSpPr>
            <a:spLocks noGrp="1"/>
          </p:cNvSpPr>
          <p:nvPr>
            <p:ph idx="1"/>
          </p:nvPr>
        </p:nvSpPr>
        <p:spPr>
          <a:xfrm>
            <a:off x="1141413" y="1440382"/>
            <a:ext cx="4949144" cy="4601644"/>
          </a:xfrm>
        </p:spPr>
        <p:txBody>
          <a:bodyPr/>
          <a:lstStyle/>
          <a:p>
            <a:pPr marL="0" indent="0">
              <a:buNone/>
            </a:pPr>
            <a:r>
              <a:rPr lang="en-CA" dirty="0" smtClean="0"/>
              <a:t>1)	</a:t>
            </a:r>
            <a:r>
              <a:rPr lang="en-CA" dirty="0" smtClean="0">
                <a:solidFill>
                  <a:srgbClr val="00B0F0"/>
                </a:solidFill>
                <a:latin typeface="Courier New" panose="02070309020205020404" pitchFamily="49" charset="0"/>
                <a:cs typeface="Courier New" panose="02070309020205020404" pitchFamily="49" charset="0"/>
              </a:rPr>
              <a:t>int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638;</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if</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&lt;=</a:t>
            </a:r>
            <a:r>
              <a:rPr lang="en-CA" dirty="0" smtClean="0">
                <a:latin typeface="Courier New" panose="02070309020205020404" pitchFamily="49" charset="0"/>
                <a:cs typeface="Courier New" panose="02070309020205020404" pitchFamily="49" charset="0"/>
              </a:rPr>
              <a:t> 4939) {</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500;</a:t>
            </a:r>
          </a:p>
          <a:p>
            <a:pPr marL="0" indent="0">
              <a:buNone/>
            </a:pPr>
            <a:r>
              <a:rPr lang="en-CA" dirty="0" smtClean="0">
                <a:latin typeface="Courier New" panose="02070309020205020404" pitchFamily="49" charset="0"/>
                <a:cs typeface="Courier New" panose="02070309020205020404" pitchFamily="49" charset="0"/>
              </a:rPr>
              <a:t>	} </a:t>
            </a:r>
            <a:r>
              <a:rPr lang="en-CA" dirty="0" smtClean="0">
                <a:solidFill>
                  <a:srgbClr val="FFC000"/>
                </a:solidFill>
                <a:latin typeface="Courier New" panose="02070309020205020404" pitchFamily="49" charset="0"/>
                <a:cs typeface="Courier New" panose="02070309020205020404" pitchFamily="49" charset="0"/>
              </a:rPr>
              <a:t>else</a:t>
            </a:r>
            <a:r>
              <a:rPr lang="en-CA" dirty="0" smtClean="0">
                <a:solidFill>
                  <a:schemeClr val="accent2"/>
                </a:solidFill>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newVar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5000;</a:t>
            </a:r>
          </a:p>
          <a:p>
            <a:pPr marL="0" indent="0">
              <a:buNone/>
            </a:pPr>
            <a:r>
              <a:rPr lang="en-CA" dirty="0" smtClean="0">
                <a:latin typeface="Courier New" panose="02070309020205020404" pitchFamily="49" charset="0"/>
                <a:cs typeface="Courier New" panose="02070309020205020404" pitchFamily="49" charset="0"/>
              </a:rPr>
              <a:t>	}</a:t>
            </a:r>
          </a:p>
        </p:txBody>
      </p:sp>
      <p:sp>
        <p:nvSpPr>
          <p:cNvPr id="4" name="Content Placeholder 2"/>
          <p:cNvSpPr txBox="1">
            <a:spLocks/>
          </p:cNvSpPr>
          <p:nvPr/>
        </p:nvSpPr>
        <p:spPr>
          <a:xfrm>
            <a:off x="6090558" y="1440382"/>
            <a:ext cx="4956853" cy="46016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8163">
              <a:buFont typeface="Arial" panose="020B0604020202020204" pitchFamily="34" charset="0"/>
              <a:buNone/>
            </a:pPr>
            <a:r>
              <a:rPr lang="en-CA" sz="2000" dirty="0" smtClean="0">
                <a:latin typeface="Calibri" panose="020F0502020204030204" pitchFamily="34" charset="0"/>
              </a:rPr>
              <a:t>2)	</a:t>
            </a:r>
            <a:r>
              <a:rPr lang="en-CA" sz="2000" dirty="0" smtClean="0">
                <a:solidFill>
                  <a:srgbClr val="00B0F0"/>
                </a:solidFill>
                <a:latin typeface="Courier New" panose="02070309020205020404" pitchFamily="49" charset="0"/>
                <a:cs typeface="Courier New" panose="02070309020205020404" pitchFamily="49" charset="0"/>
              </a:rPr>
              <a:t>bool</a:t>
            </a:r>
            <a:r>
              <a:rPr lang="en-CA" sz="2000" dirty="0" smtClean="0">
                <a:latin typeface="Courier New" panose="02070309020205020404" pitchFamily="49" charset="0"/>
                <a:cs typeface="Courier New" panose="02070309020205020404" pitchFamily="49" charset="0"/>
              </a:rPr>
              <a:t> </a:t>
            </a:r>
            <a:r>
              <a:rPr lang="en-CA" sz="2000" dirty="0" smtClean="0">
                <a:solidFill>
                  <a:srgbClr val="0070C0"/>
                </a:solidFill>
                <a:latin typeface="Courier New" panose="02070309020205020404" pitchFamily="49" charset="0"/>
                <a:cs typeface="Courier New" panose="02070309020205020404" pitchFamily="49" charset="0"/>
              </a:rPr>
              <a:t>truth</a:t>
            </a:r>
            <a:r>
              <a:rPr lang="en-CA" sz="2000" dirty="0" smtClean="0">
                <a:latin typeface="Courier New" panose="02070309020205020404" pitchFamily="49" charset="0"/>
                <a:cs typeface="Courier New" panose="02070309020205020404" pitchFamily="49" charset="0"/>
              </a:rPr>
              <a:t> </a:t>
            </a:r>
            <a:r>
              <a:rPr lang="en-CA" sz="2000" dirty="0" smtClean="0">
                <a:solidFill>
                  <a:srgbClr val="FF0000"/>
                </a:solidFill>
                <a:latin typeface="Courier New" panose="02070309020205020404" pitchFamily="49" charset="0"/>
                <a:cs typeface="Courier New" panose="02070309020205020404" pitchFamily="49" charset="0"/>
              </a:rPr>
              <a:t>=</a:t>
            </a:r>
            <a:r>
              <a:rPr lang="en-CA" sz="2000" dirty="0" smtClean="0">
                <a:latin typeface="Courier New" panose="02070309020205020404" pitchFamily="49" charset="0"/>
                <a:cs typeface="Courier New" panose="02070309020205020404" pitchFamily="49" charset="0"/>
              </a:rPr>
              <a:t> </a:t>
            </a:r>
            <a:r>
              <a:rPr lang="en-CA" sz="2000" dirty="0" smtClean="0">
                <a:solidFill>
                  <a:srgbClr val="FFC000"/>
                </a:solidFill>
                <a:latin typeface="Courier New" panose="02070309020205020404" pitchFamily="49" charset="0"/>
                <a:cs typeface="Courier New" panose="02070309020205020404" pitchFamily="49" charset="0"/>
              </a:rPr>
              <a:t>false</a:t>
            </a:r>
            <a:r>
              <a:rPr lang="en-CA" sz="2000" dirty="0" smtClean="0">
                <a:latin typeface="Courier New" panose="02070309020205020404" pitchFamily="49" charset="0"/>
                <a:cs typeface="Courier New" panose="02070309020205020404" pitchFamily="49" charset="0"/>
              </a:rPr>
              <a:t>;</a:t>
            </a:r>
          </a:p>
          <a:p>
            <a:pPr marL="0" indent="0" defTabSz="538163">
              <a:buFont typeface="Arial" panose="020B0604020202020204" pitchFamily="34" charset="0"/>
              <a:buNone/>
            </a:pPr>
            <a:r>
              <a:rPr lang="en-CA" sz="2000" dirty="0" smtClean="0">
                <a:latin typeface="Courier New" panose="02070309020205020404" pitchFamily="49" charset="0"/>
                <a:cs typeface="Courier New" panose="02070309020205020404" pitchFamily="49" charset="0"/>
              </a:rPr>
              <a:t>	</a:t>
            </a:r>
            <a:r>
              <a:rPr lang="en-CA" sz="2000" dirty="0" smtClean="0">
                <a:solidFill>
                  <a:srgbClr val="00B0F0"/>
                </a:solidFill>
                <a:latin typeface="Courier New" panose="02070309020205020404" pitchFamily="49" charset="0"/>
                <a:cs typeface="Courier New" panose="02070309020205020404" pitchFamily="49" charset="0"/>
              </a:rPr>
              <a:t>int</a:t>
            </a:r>
            <a:r>
              <a:rPr lang="en-CA" sz="2000" dirty="0" smtClean="0">
                <a:latin typeface="Courier New" panose="02070309020205020404" pitchFamily="49" charset="0"/>
                <a:cs typeface="Courier New" panose="02070309020205020404" pitchFamily="49" charset="0"/>
              </a:rPr>
              <a:t> </a:t>
            </a:r>
            <a:r>
              <a:rPr lang="en-CA" sz="2000" dirty="0" smtClean="0">
                <a:solidFill>
                  <a:srgbClr val="0070C0"/>
                </a:solidFill>
                <a:latin typeface="Courier New" panose="02070309020205020404" pitchFamily="49" charset="0"/>
                <a:cs typeface="Courier New" panose="02070309020205020404" pitchFamily="49" charset="0"/>
              </a:rPr>
              <a:t>checkInput</a:t>
            </a:r>
            <a:r>
              <a:rPr lang="en-CA" sz="2000" dirty="0" smtClean="0">
                <a:latin typeface="Courier New" panose="02070309020205020404" pitchFamily="49" charset="0"/>
                <a:cs typeface="Courier New" panose="02070309020205020404" pitchFamily="49" charset="0"/>
              </a:rPr>
              <a:t> </a:t>
            </a:r>
            <a:r>
              <a:rPr lang="en-CA" sz="2000" dirty="0" smtClean="0">
                <a:solidFill>
                  <a:srgbClr val="FF0000"/>
                </a:solidFill>
                <a:latin typeface="Courier New" panose="02070309020205020404" pitchFamily="49" charset="0"/>
                <a:cs typeface="Courier New" panose="02070309020205020404" pitchFamily="49" charset="0"/>
              </a:rPr>
              <a:t>=</a:t>
            </a:r>
            <a:r>
              <a:rPr lang="en-CA" sz="2000" dirty="0" smtClean="0">
                <a:latin typeface="Courier New" panose="02070309020205020404" pitchFamily="49" charset="0"/>
                <a:cs typeface="Courier New" panose="02070309020205020404" pitchFamily="49" charset="0"/>
              </a:rPr>
              <a:t> 523;</a:t>
            </a:r>
          </a:p>
          <a:p>
            <a:pPr marL="0" indent="0" defTabSz="538163">
              <a:buNone/>
            </a:pPr>
            <a:r>
              <a:rPr lang="en-CA" sz="2000" dirty="0" smtClean="0">
                <a:latin typeface="Courier New" panose="02070309020205020404" pitchFamily="49" charset="0"/>
                <a:cs typeface="Courier New" panose="02070309020205020404" pitchFamily="49" charset="0"/>
              </a:rPr>
              <a:t>	</a:t>
            </a:r>
            <a:r>
              <a:rPr lang="en-CA" sz="2000" dirty="0" smtClean="0">
                <a:solidFill>
                  <a:srgbClr val="FFC000"/>
                </a:solidFill>
                <a:latin typeface="Courier New" panose="02070309020205020404" pitchFamily="49" charset="0"/>
                <a:cs typeface="Courier New" panose="02070309020205020404" pitchFamily="49" charset="0"/>
              </a:rPr>
              <a:t>if</a:t>
            </a:r>
            <a:r>
              <a:rPr lang="en-CA" sz="2000" dirty="0" smtClean="0">
                <a:latin typeface="Courier New" panose="02070309020205020404" pitchFamily="49" charset="0"/>
                <a:cs typeface="Courier New" panose="02070309020205020404" pitchFamily="49" charset="0"/>
              </a:rPr>
              <a:t> (</a:t>
            </a:r>
            <a:r>
              <a:rPr lang="en-CA" sz="2000" dirty="0" smtClean="0">
                <a:solidFill>
                  <a:srgbClr val="0070C0"/>
                </a:solidFill>
                <a:latin typeface="Courier New" panose="02070309020205020404" pitchFamily="49" charset="0"/>
                <a:cs typeface="Courier New" panose="02070309020205020404" pitchFamily="49" charset="0"/>
              </a:rPr>
              <a:t>checkInput</a:t>
            </a:r>
            <a:r>
              <a:rPr lang="en-CA" sz="2000" dirty="0" smtClean="0">
                <a:latin typeface="Courier New" panose="02070309020205020404" pitchFamily="49" charset="0"/>
                <a:cs typeface="Courier New" panose="02070309020205020404" pitchFamily="49" charset="0"/>
              </a:rPr>
              <a:t> </a:t>
            </a:r>
            <a:r>
              <a:rPr lang="en-CA" sz="2000" dirty="0" smtClean="0">
                <a:solidFill>
                  <a:srgbClr val="FF0000"/>
                </a:solidFill>
                <a:latin typeface="Courier New" panose="02070309020205020404" pitchFamily="49" charset="0"/>
                <a:cs typeface="Courier New" panose="02070309020205020404" pitchFamily="49" charset="0"/>
              </a:rPr>
              <a:t>==</a:t>
            </a:r>
            <a:r>
              <a:rPr lang="en-CA" sz="2000" dirty="0" smtClean="0">
                <a:latin typeface="Courier New" panose="02070309020205020404" pitchFamily="49" charset="0"/>
                <a:cs typeface="Courier New" panose="02070309020205020404" pitchFamily="49" charset="0"/>
              </a:rPr>
              <a:t> 42) {</a:t>
            </a:r>
          </a:p>
          <a:p>
            <a:pPr marL="0" indent="0" defTabSz="538163">
              <a:buNone/>
            </a:pPr>
            <a:r>
              <a:rPr lang="en-CA" sz="2000" dirty="0" smtClean="0">
                <a:latin typeface="Courier New" panose="02070309020205020404" pitchFamily="49" charset="0"/>
                <a:cs typeface="Courier New" panose="02070309020205020404" pitchFamily="49" charset="0"/>
              </a:rPr>
              <a:t>		</a:t>
            </a:r>
            <a:r>
              <a:rPr lang="en-CA" sz="2000" dirty="0" smtClean="0">
                <a:solidFill>
                  <a:srgbClr val="0070C0"/>
                </a:solidFill>
                <a:latin typeface="Courier New" panose="02070309020205020404" pitchFamily="49" charset="0"/>
                <a:cs typeface="Courier New" panose="02070309020205020404" pitchFamily="49" charset="0"/>
              </a:rPr>
              <a:t>truth</a:t>
            </a:r>
            <a:r>
              <a:rPr lang="en-CA" sz="2000" dirty="0" smtClean="0">
                <a:latin typeface="Courier New" panose="02070309020205020404" pitchFamily="49" charset="0"/>
                <a:cs typeface="Courier New" panose="02070309020205020404" pitchFamily="49" charset="0"/>
              </a:rPr>
              <a:t> </a:t>
            </a:r>
            <a:r>
              <a:rPr lang="en-CA" sz="2000" dirty="0" smtClean="0">
                <a:solidFill>
                  <a:srgbClr val="FF0000"/>
                </a:solidFill>
                <a:latin typeface="Courier New" panose="02070309020205020404" pitchFamily="49" charset="0"/>
                <a:cs typeface="Courier New" panose="02070309020205020404" pitchFamily="49" charset="0"/>
              </a:rPr>
              <a:t>=</a:t>
            </a:r>
            <a:r>
              <a:rPr lang="en-CA" sz="2000" dirty="0" smtClean="0">
                <a:latin typeface="Courier New" panose="02070309020205020404" pitchFamily="49" charset="0"/>
                <a:cs typeface="Courier New" panose="02070309020205020404" pitchFamily="49" charset="0"/>
              </a:rPr>
              <a:t> </a:t>
            </a:r>
            <a:r>
              <a:rPr lang="en-CA" sz="2000" dirty="0" smtClean="0">
                <a:solidFill>
                  <a:srgbClr val="FFC000"/>
                </a:solidFill>
                <a:latin typeface="Courier New" panose="02070309020205020404" pitchFamily="49" charset="0"/>
                <a:cs typeface="Courier New" panose="02070309020205020404" pitchFamily="49" charset="0"/>
              </a:rPr>
              <a:t>true</a:t>
            </a:r>
            <a:r>
              <a:rPr lang="en-CA" sz="2000" dirty="0" smtClean="0">
                <a:latin typeface="Courier New" panose="02070309020205020404" pitchFamily="49" charset="0"/>
                <a:cs typeface="Courier New" panose="02070309020205020404" pitchFamily="49" charset="0"/>
              </a:rPr>
              <a:t>;</a:t>
            </a:r>
          </a:p>
          <a:p>
            <a:pPr marL="0" indent="0" defTabSz="538163">
              <a:buNone/>
            </a:pPr>
            <a:r>
              <a:rPr lang="en-CA" sz="2000" dirty="0" smtClean="0">
                <a:latin typeface="Courier New" panose="02070309020205020404" pitchFamily="49" charset="0"/>
                <a:cs typeface="Courier New" panose="02070309020205020404" pitchFamily="49" charset="0"/>
              </a:rPr>
              <a:t>	}</a:t>
            </a:r>
          </a:p>
          <a:p>
            <a:pPr marL="0" indent="0" defTabSz="538163">
              <a:buFont typeface="Arial" panose="020B0604020202020204" pitchFamily="34" charset="0"/>
              <a:buNone/>
            </a:pPr>
            <a:r>
              <a:rPr lang="en-CA" sz="2000" dirty="0" smtClean="0">
                <a:latin typeface="Courier New" panose="02070309020205020404" pitchFamily="49" charset="0"/>
                <a:cs typeface="Courier New" panose="02070309020205020404" pitchFamily="49" charset="0"/>
              </a:rPr>
              <a:t>	</a:t>
            </a:r>
            <a:r>
              <a:rPr lang="en-CA" sz="2000" dirty="0" smtClean="0">
                <a:solidFill>
                  <a:srgbClr val="0070C0"/>
                </a:solidFill>
                <a:latin typeface="Courier New" panose="02070309020205020404" pitchFamily="49" charset="0"/>
                <a:cs typeface="Courier New" panose="02070309020205020404" pitchFamily="49" charset="0"/>
              </a:rPr>
              <a:t>checkInput</a:t>
            </a:r>
            <a:r>
              <a:rPr lang="en-CA" sz="2000" dirty="0" smtClean="0">
                <a:latin typeface="Courier New" panose="02070309020205020404" pitchFamily="49" charset="0"/>
                <a:cs typeface="Courier New" panose="02070309020205020404" pitchFamily="49" charset="0"/>
              </a:rPr>
              <a:t> </a:t>
            </a:r>
            <a:r>
              <a:rPr lang="en-CA" sz="2000" dirty="0" smtClean="0">
                <a:solidFill>
                  <a:srgbClr val="FF0000"/>
                </a:solidFill>
                <a:latin typeface="Courier New" panose="02070309020205020404" pitchFamily="49" charset="0"/>
                <a:cs typeface="Courier New" panose="02070309020205020404" pitchFamily="49" charset="0"/>
              </a:rPr>
              <a:t>=</a:t>
            </a:r>
            <a:r>
              <a:rPr lang="en-CA" sz="2000" dirty="0" smtClean="0">
                <a:latin typeface="Courier New" panose="02070309020205020404" pitchFamily="49" charset="0"/>
                <a:cs typeface="Courier New" panose="02070309020205020404" pitchFamily="49" charset="0"/>
              </a:rPr>
              <a:t> 42;</a:t>
            </a:r>
            <a:endParaRPr lang="en-CA" sz="2000" dirty="0">
              <a:latin typeface="Courier New" panose="02070309020205020404" pitchFamily="49" charset="0"/>
              <a:cs typeface="Courier New" panose="02070309020205020404" pitchFamily="49"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239781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Program Logic Questions</a:t>
            </a:r>
            <a:endParaRPr lang="en-CA" dirty="0"/>
          </a:p>
        </p:txBody>
      </p:sp>
      <p:sp>
        <p:nvSpPr>
          <p:cNvPr id="3" name="Content Placeholder 2"/>
          <p:cNvSpPr>
            <a:spLocks noGrp="1"/>
          </p:cNvSpPr>
          <p:nvPr>
            <p:ph idx="1"/>
          </p:nvPr>
        </p:nvSpPr>
        <p:spPr>
          <a:xfrm>
            <a:off x="1141414" y="1440382"/>
            <a:ext cx="9905998" cy="4601644"/>
          </a:xfrm>
        </p:spPr>
        <p:txBody>
          <a:bodyPr>
            <a:normAutofit fontScale="92500" lnSpcReduction="10000"/>
          </a:bodyPr>
          <a:lstStyle/>
          <a:p>
            <a:pPr marL="0" indent="0">
              <a:buNone/>
            </a:pPr>
            <a:r>
              <a:rPr lang="en-CA" dirty="0" smtClean="0"/>
              <a:t>3)	</a:t>
            </a:r>
            <a:r>
              <a:rPr lang="en-CA" dirty="0" smtClean="0">
                <a:solidFill>
                  <a:srgbClr val="00B0F0"/>
                </a:solidFill>
                <a:latin typeface="Courier New" panose="02070309020205020404" pitchFamily="49" charset="0"/>
                <a:cs typeface="Courier New" panose="02070309020205020404" pitchFamily="49" charset="0"/>
              </a:rPr>
              <a:t>int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00B0F0"/>
                </a:solidFill>
                <a:latin typeface="Courier New" panose="02070309020205020404" pitchFamily="49" charset="0"/>
                <a:cs typeface="Courier New" panose="02070309020205020404" pitchFamily="49" charset="0"/>
              </a:rPr>
              <a:t>float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multiplier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1;</a:t>
            </a:r>
          </a:p>
          <a:p>
            <a:pPr marL="0" indent="0">
              <a:buNone/>
            </a:pP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while</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&lt;=</a:t>
            </a:r>
            <a:r>
              <a:rPr lang="en-CA" dirty="0" smtClean="0">
                <a:latin typeface="Courier New" panose="02070309020205020404" pitchFamily="49" charset="0"/>
                <a:cs typeface="Courier New" panose="02070309020205020404" pitchFamily="49" charset="0"/>
              </a:rPr>
              <a:t> 3) {</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multiplier</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multiplier</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2;</a:t>
            </a:r>
          </a:p>
          <a:p>
            <a:pPr marL="0" indent="0">
              <a:buNone/>
            </a:pPr>
            <a:r>
              <a:rPr lang="en-CA" dirty="0">
                <a:latin typeface="Courier New" panose="02070309020205020404" pitchFamily="49" charset="0"/>
                <a:cs typeface="Courier New" panose="02070309020205020404" pitchFamily="49" charset="0"/>
              </a:rPr>
              <a:t>	</a:t>
            </a:r>
            <a:r>
              <a:rPr lang="en-CA" dirty="0" smtClean="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counter</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counter</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1;</a:t>
            </a:r>
          </a:p>
          <a:p>
            <a:pPr marL="0" indent="0">
              <a:buNone/>
            </a:pPr>
            <a:r>
              <a:rPr lang="en-CA" dirty="0" smtClean="0">
                <a:latin typeface="Courier New" panose="02070309020205020404" pitchFamily="49" charset="0"/>
                <a:cs typeface="Courier New" panose="02070309020205020404" pitchFamily="49" charset="0"/>
              </a:rPr>
              <a:t>	}</a:t>
            </a:r>
          </a:p>
          <a:p>
            <a:pPr marL="0" indent="0">
              <a:buNone/>
            </a:pPr>
            <a:r>
              <a:rPr lang="en-CA" dirty="0" smtClean="0"/>
              <a:t>4</a:t>
            </a:r>
            <a:r>
              <a:rPr lang="en-CA" dirty="0"/>
              <a:t>)	</a:t>
            </a:r>
            <a:r>
              <a:rPr lang="en-CA" dirty="0">
                <a:solidFill>
                  <a:srgbClr val="00B0F0"/>
                </a:solidFill>
                <a:latin typeface="Courier New" panose="02070309020205020404" pitchFamily="49" charset="0"/>
                <a:cs typeface="Courier New" panose="02070309020205020404" pitchFamily="49" charset="0"/>
              </a:rPr>
              <a:t>float</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batteryLevel</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latin typeface="Courier New" panose="02070309020205020404" pitchFamily="49" charset="0"/>
                <a:cs typeface="Courier New" panose="02070309020205020404" pitchFamily="49" charset="0"/>
              </a:rPr>
              <a:t> 47;</a:t>
            </a:r>
          </a:p>
          <a:p>
            <a:pPr marL="0" indent="0">
              <a:buNone/>
            </a:pPr>
            <a:r>
              <a:rPr lang="en-CA" dirty="0">
                <a:latin typeface="Courier New" panose="02070309020205020404" pitchFamily="49" charset="0"/>
                <a:cs typeface="Courier New" panose="02070309020205020404" pitchFamily="49" charset="0"/>
              </a:rPr>
              <a:t>	</a:t>
            </a:r>
            <a:r>
              <a:rPr lang="en-CA" dirty="0">
                <a:solidFill>
                  <a:srgbClr val="00B0F0"/>
                </a:solidFill>
                <a:latin typeface="Courier New" panose="02070309020205020404" pitchFamily="49" charset="0"/>
                <a:cs typeface="Courier New" panose="02070309020205020404" pitchFamily="49" charset="0"/>
              </a:rPr>
              <a:t>bool</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pluggedIn</a:t>
            </a:r>
            <a:r>
              <a:rPr lang="en-CA" dirty="0">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latin typeface="Courier New" panose="02070309020205020404" pitchFamily="49" charset="0"/>
                <a:cs typeface="Courier New" panose="02070309020205020404" pitchFamily="49" charset="0"/>
              </a:rPr>
              <a:t>;</a:t>
            </a:r>
            <a:endParaRPr lang="en-CA" dirty="0">
              <a:latin typeface="Courier New" panose="02070309020205020404" pitchFamily="49" charset="0"/>
              <a:cs typeface="Courier New" panose="02070309020205020404" pitchFamily="49" charset="0"/>
            </a:endParaRPr>
          </a:p>
          <a:p>
            <a:pPr marL="0" indent="0">
              <a:buNone/>
            </a:pPr>
            <a:r>
              <a:rPr lang="en-CA" dirty="0">
                <a:latin typeface="Courier New" panose="02070309020205020404" pitchFamily="49" charset="0"/>
                <a:cs typeface="Courier New" panose="02070309020205020404" pitchFamily="49" charset="0"/>
              </a:rPr>
              <a:t>	</a:t>
            </a:r>
            <a:r>
              <a:rPr lang="en-CA" dirty="0">
                <a:solidFill>
                  <a:srgbClr val="FFC000"/>
                </a:solidFill>
                <a:latin typeface="Courier New" panose="02070309020205020404" pitchFamily="49" charset="0"/>
                <a:cs typeface="Courier New" panose="02070309020205020404" pitchFamily="49" charset="0"/>
              </a:rPr>
              <a:t>while</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batteryLevel</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&lt;</a:t>
            </a:r>
            <a:r>
              <a:rPr lang="en-CA" dirty="0" smtClean="0">
                <a:latin typeface="Courier New" panose="02070309020205020404" pitchFamily="49" charset="0"/>
                <a:cs typeface="Courier New" panose="02070309020205020404" pitchFamily="49" charset="0"/>
              </a:rPr>
              <a:t> </a:t>
            </a:r>
            <a:r>
              <a:rPr lang="en-CA" dirty="0">
                <a:latin typeface="Courier New" panose="02070309020205020404" pitchFamily="49" charset="0"/>
                <a:cs typeface="Courier New" panose="02070309020205020404" pitchFamily="49" charset="0"/>
              </a:rPr>
              <a:t>100 </a:t>
            </a:r>
            <a:r>
              <a:rPr lang="en-CA" dirty="0">
                <a:solidFill>
                  <a:srgbClr val="FF0000"/>
                </a:solidFill>
                <a:latin typeface="Courier New" panose="02070309020205020404" pitchFamily="49" charset="0"/>
                <a:cs typeface="Courier New" panose="02070309020205020404" pitchFamily="49" charset="0"/>
              </a:rPr>
              <a:t>&amp;&amp;</a:t>
            </a:r>
            <a:r>
              <a:rPr lang="en-CA" dirty="0">
                <a:latin typeface="Courier New" panose="02070309020205020404" pitchFamily="49" charset="0"/>
                <a:cs typeface="Courier New" panose="02070309020205020404" pitchFamily="49" charset="0"/>
              </a:rPr>
              <a:t> </a:t>
            </a:r>
            <a:r>
              <a:rPr lang="en-CA" dirty="0">
                <a:solidFill>
                  <a:srgbClr val="0070C0"/>
                </a:solidFill>
                <a:latin typeface="Courier New" panose="02070309020205020404" pitchFamily="49" charset="0"/>
                <a:cs typeface="Courier New" panose="02070309020205020404" pitchFamily="49" charset="0"/>
              </a:rPr>
              <a:t>pluggedIn</a:t>
            </a:r>
            <a:r>
              <a:rPr lang="en-CA" dirty="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a:latin typeface="Courier New" panose="02070309020205020404" pitchFamily="49" charset="0"/>
                <a:cs typeface="Courier New" panose="02070309020205020404" pitchFamily="49" charset="0"/>
              </a:rPr>
              <a:t>) {</a:t>
            </a:r>
          </a:p>
          <a:p>
            <a:pPr marL="0" indent="0">
              <a:buNone/>
            </a:pPr>
            <a:r>
              <a:rPr lang="en-CA" dirty="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batteryLevel</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batteryLevel</a:t>
            </a:r>
            <a:r>
              <a:rPr lang="en-CA" dirty="0" smtClean="0">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latin typeface="Courier New" panose="02070309020205020404" pitchFamily="49" charset="0"/>
                <a:cs typeface="Courier New" panose="02070309020205020404" pitchFamily="49" charset="0"/>
              </a:rPr>
              <a:t> 0.1;</a:t>
            </a:r>
          </a:p>
          <a:p>
            <a:pPr marL="0" indent="0">
              <a:buNone/>
            </a:pPr>
            <a:r>
              <a:rPr lang="en-CA" dirty="0" smtClean="0">
                <a:latin typeface="Courier New" panose="02070309020205020404" pitchFamily="49" charset="0"/>
                <a:cs typeface="Courier New" panose="02070309020205020404" pitchFamily="49" charset="0"/>
              </a:rPr>
              <a:t>	}</a:t>
            </a:r>
            <a:endParaRPr lang="en-CA" dirty="0">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207771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Program Logic Questions – Answers</a:t>
            </a:r>
            <a:endParaRPr lang="en-CA" dirty="0"/>
          </a:p>
        </p:txBody>
      </p:sp>
      <p:sp>
        <p:nvSpPr>
          <p:cNvPr id="3" name="Content Placeholder 2"/>
          <p:cNvSpPr>
            <a:spLocks noGrp="1"/>
          </p:cNvSpPr>
          <p:nvPr>
            <p:ph idx="1"/>
          </p:nvPr>
        </p:nvSpPr>
        <p:spPr>
          <a:xfrm>
            <a:off x="1141413" y="1440382"/>
            <a:ext cx="10422105" cy="4601644"/>
          </a:xfrm>
        </p:spPr>
        <p:txBody>
          <a:bodyPr/>
          <a:lstStyle/>
          <a:p>
            <a:pPr marL="514350" indent="-514350">
              <a:buFont typeface="+mj-lt"/>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newVar</a:t>
            </a:r>
            <a:r>
              <a:rPr lang="en-CA" dirty="0" smtClean="0"/>
              <a:t> is </a:t>
            </a:r>
            <a:r>
              <a:rPr lang="en-CA" dirty="0" smtClean="0">
                <a:latin typeface="Courier New" panose="02070309020205020404" pitchFamily="49" charset="0"/>
                <a:cs typeface="Courier New" panose="02070309020205020404" pitchFamily="49" charset="0"/>
              </a:rPr>
              <a:t>138</a:t>
            </a:r>
            <a:endParaRPr lang="en-CA" dirty="0">
              <a:latin typeface="Courier New" panose="02070309020205020404" pitchFamily="49" charset="0"/>
              <a:cs typeface="Courier New" panose="02070309020205020404" pitchFamily="49" charset="0"/>
            </a:endParaRPr>
          </a:p>
          <a:p>
            <a:pPr marL="514350" indent="-514350">
              <a:buFont typeface="+mj-lt"/>
              <a:buAutoNum type="arabicParenR"/>
            </a:pPr>
            <a:r>
              <a:rPr lang="en-CA" dirty="0" smtClean="0"/>
              <a:t>The final value of </a:t>
            </a:r>
            <a:r>
              <a:rPr lang="en-CA" dirty="0" smtClean="0">
                <a:solidFill>
                  <a:srgbClr val="0070C0"/>
                </a:solidFill>
                <a:latin typeface="Courier New" panose="02070309020205020404" pitchFamily="49" charset="0"/>
                <a:cs typeface="Courier New" panose="02070309020205020404" pitchFamily="49" charset="0"/>
              </a:rPr>
              <a:t>truth</a:t>
            </a:r>
            <a:r>
              <a:rPr lang="en-CA" dirty="0" smtClean="0"/>
              <a:t> is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t>, and the final value of </a:t>
            </a:r>
            <a:r>
              <a:rPr lang="en-CA" dirty="0" smtClean="0">
                <a:solidFill>
                  <a:srgbClr val="0070C0"/>
                </a:solidFill>
                <a:latin typeface="Courier New" panose="02070309020205020404" pitchFamily="49" charset="0"/>
                <a:cs typeface="Courier New" panose="02070309020205020404" pitchFamily="49" charset="0"/>
              </a:rPr>
              <a:t>checkInput</a:t>
            </a:r>
            <a:r>
              <a:rPr lang="en-CA" dirty="0" smtClean="0"/>
              <a:t> is </a:t>
            </a:r>
            <a:r>
              <a:rPr lang="en-CA" dirty="0" smtClean="0">
                <a:latin typeface="Courier New" panose="02070309020205020404" pitchFamily="49" charset="0"/>
                <a:cs typeface="Courier New" panose="02070309020205020404" pitchFamily="49" charset="0"/>
              </a:rPr>
              <a:t>42</a:t>
            </a:r>
            <a:r>
              <a:rPr lang="en-CA" dirty="0" smtClean="0"/>
              <a:t> </a:t>
            </a:r>
          </a:p>
          <a:p>
            <a:pPr marL="514350" indent="-514350">
              <a:buFont typeface="+mj-lt"/>
              <a:buAutoNum type="arabicParenR"/>
            </a:pPr>
            <a:r>
              <a:rPr lang="en-CA" dirty="0"/>
              <a:t>The final value of </a:t>
            </a:r>
            <a:r>
              <a:rPr lang="en-CA" dirty="0" smtClean="0">
                <a:solidFill>
                  <a:srgbClr val="0070C0"/>
                </a:solidFill>
                <a:latin typeface="Courier New" panose="02070309020205020404" pitchFamily="49" charset="0"/>
                <a:cs typeface="Courier New" panose="02070309020205020404" pitchFamily="49" charset="0"/>
              </a:rPr>
              <a:t>counter</a:t>
            </a:r>
            <a:r>
              <a:rPr lang="en-CA" dirty="0" smtClean="0">
                <a:solidFill>
                  <a:schemeClr val="accent5">
                    <a:lumMod val="75000"/>
                  </a:schemeClr>
                </a:solidFill>
              </a:rPr>
              <a:t> </a:t>
            </a:r>
            <a:r>
              <a:rPr lang="en-CA" dirty="0" smtClean="0"/>
              <a:t>is </a:t>
            </a:r>
            <a:r>
              <a:rPr lang="en-CA" dirty="0" smtClean="0">
                <a:latin typeface="Courier New" panose="02070309020205020404" pitchFamily="49" charset="0"/>
                <a:cs typeface="Courier New" panose="02070309020205020404" pitchFamily="49" charset="0"/>
              </a:rPr>
              <a:t>4</a:t>
            </a:r>
            <a:r>
              <a:rPr lang="en-CA" dirty="0" smtClean="0"/>
              <a:t>, </a:t>
            </a:r>
            <a:r>
              <a:rPr lang="en-CA" dirty="0"/>
              <a:t>and the final value of </a:t>
            </a:r>
            <a:r>
              <a:rPr lang="en-CA" dirty="0">
                <a:solidFill>
                  <a:srgbClr val="0070C0"/>
                </a:solidFill>
                <a:latin typeface="Courier New" panose="02070309020205020404" pitchFamily="49" charset="0"/>
                <a:cs typeface="Courier New" panose="02070309020205020404" pitchFamily="49" charset="0"/>
              </a:rPr>
              <a:t>multiplier</a:t>
            </a:r>
            <a:r>
              <a:rPr lang="en-CA" dirty="0"/>
              <a:t> </a:t>
            </a:r>
            <a:r>
              <a:rPr lang="en-CA" dirty="0" smtClean="0"/>
              <a:t>is </a:t>
            </a:r>
            <a:r>
              <a:rPr lang="en-CA" dirty="0" smtClean="0">
                <a:latin typeface="Courier New" panose="02070309020205020404" pitchFamily="49" charset="0"/>
                <a:cs typeface="Courier New" panose="02070309020205020404" pitchFamily="49" charset="0"/>
              </a:rPr>
              <a:t>16</a:t>
            </a:r>
            <a:r>
              <a:rPr lang="en-CA" dirty="0" smtClean="0"/>
              <a:t> </a:t>
            </a:r>
            <a:endParaRPr lang="en-CA" dirty="0"/>
          </a:p>
          <a:p>
            <a:pPr marL="514350" indent="-514350">
              <a:buFont typeface="+mj-lt"/>
              <a:buAutoNum type="arabicParenR"/>
            </a:pPr>
            <a:r>
              <a:rPr lang="en-CA" dirty="0"/>
              <a:t>The final value of </a:t>
            </a:r>
            <a:r>
              <a:rPr lang="en-CA" dirty="0" smtClean="0">
                <a:solidFill>
                  <a:srgbClr val="0070C0"/>
                </a:solidFill>
                <a:latin typeface="Courier New" panose="02070309020205020404" pitchFamily="49" charset="0"/>
                <a:cs typeface="Courier New" panose="02070309020205020404" pitchFamily="49" charset="0"/>
              </a:rPr>
              <a:t>batteryLevel</a:t>
            </a:r>
            <a:r>
              <a:rPr lang="en-CA" dirty="0" smtClean="0">
                <a:solidFill>
                  <a:schemeClr val="accent5">
                    <a:lumMod val="75000"/>
                  </a:schemeClr>
                </a:solidFill>
              </a:rPr>
              <a:t> </a:t>
            </a:r>
            <a:r>
              <a:rPr lang="en-CA" dirty="0" smtClean="0"/>
              <a:t>is </a:t>
            </a:r>
            <a:r>
              <a:rPr lang="en-CA" dirty="0" smtClean="0">
                <a:latin typeface="Courier New" panose="02070309020205020404" pitchFamily="49" charset="0"/>
                <a:cs typeface="Courier New" panose="02070309020205020404" pitchFamily="49" charset="0"/>
              </a:rPr>
              <a:t>100.0</a:t>
            </a:r>
            <a:r>
              <a:rPr lang="en-CA" dirty="0" smtClean="0"/>
              <a:t>, </a:t>
            </a:r>
            <a:r>
              <a:rPr lang="en-CA" dirty="0"/>
              <a:t>and the final value of </a:t>
            </a:r>
            <a:r>
              <a:rPr lang="en-CA" dirty="0" smtClean="0">
                <a:solidFill>
                  <a:srgbClr val="0070C0"/>
                </a:solidFill>
                <a:latin typeface="Courier New" panose="02070309020205020404" pitchFamily="49" charset="0"/>
                <a:cs typeface="Courier New" panose="02070309020205020404" pitchFamily="49" charset="0"/>
              </a:rPr>
              <a:t>pluggedIn</a:t>
            </a:r>
            <a:r>
              <a:rPr lang="en-CA" dirty="0" smtClean="0"/>
              <a:t> </a:t>
            </a:r>
            <a:r>
              <a:rPr lang="en-CA" dirty="0"/>
              <a:t>is </a:t>
            </a:r>
            <a:r>
              <a:rPr lang="en-CA" dirty="0" smtClean="0">
                <a:solidFill>
                  <a:srgbClr val="FFC000"/>
                </a:solidFill>
                <a:latin typeface="Courier New" panose="02070309020205020404" pitchFamily="49" charset="0"/>
                <a:cs typeface="Courier New" panose="02070309020205020404" pitchFamily="49" charset="0"/>
              </a:rPr>
              <a:t>true</a:t>
            </a:r>
            <a:endParaRPr lang="en-CA" dirty="0">
              <a:solidFill>
                <a:srgbClr val="FFC000"/>
              </a:solidFill>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1606070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Tips and Shorthand Notation</a:t>
            </a:r>
            <a:endParaRPr lang="en-CA" dirty="0"/>
          </a:p>
        </p:txBody>
      </p:sp>
      <p:sp>
        <p:nvSpPr>
          <p:cNvPr id="3" name="Content Placeholder 2"/>
          <p:cNvSpPr>
            <a:spLocks noGrp="1"/>
          </p:cNvSpPr>
          <p:nvPr>
            <p:ph idx="1"/>
          </p:nvPr>
        </p:nvSpPr>
        <p:spPr/>
        <p:txBody>
          <a:bodyPr>
            <a:normAutofit/>
          </a:bodyPr>
          <a:lstStyle/>
          <a:p>
            <a:r>
              <a:rPr lang="en-CA" dirty="0" smtClean="0">
                <a:solidFill>
                  <a:schemeClr val="tx1">
                    <a:lumMod val="85000"/>
                  </a:schemeClr>
                </a:solidFill>
              </a:rPr>
              <a:t>To reduce the amount of typing needed when writing code, programmers have developed “shortcuts” for common instructions</a:t>
            </a:r>
          </a:p>
          <a:p>
            <a:pPr lvl="1"/>
            <a:r>
              <a:rPr lang="en-CA" dirty="0" smtClean="0">
                <a:solidFill>
                  <a:schemeClr val="tx1">
                    <a:lumMod val="85000"/>
                  </a:schemeClr>
                </a:solidFill>
              </a:rPr>
              <a:t>Feel free to use these if you want, but you don’t have to if you find it confusing</a:t>
            </a:r>
          </a:p>
          <a:p>
            <a:r>
              <a:rPr lang="en-CA" dirty="0" smtClean="0">
                <a:solidFill>
                  <a:srgbClr val="0070C0"/>
                </a:solidFill>
                <a:latin typeface="Courier New" panose="02070309020205020404" pitchFamily="49" charset="0"/>
                <a:cs typeface="Courier New" panose="02070309020205020404" pitchFamily="49" charset="0"/>
              </a:rPr>
              <a:t>myVar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myVar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3 </a:t>
            </a:r>
            <a:r>
              <a:rPr lang="en-CA" dirty="0" smtClean="0">
                <a:solidFill>
                  <a:schemeClr val="tx1">
                    <a:lumMod val="85000"/>
                  </a:schemeClr>
                </a:solidFill>
              </a:rPr>
              <a:t>can also be written as</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0070C0"/>
                </a:solidFill>
                <a:latin typeface="Courier New" panose="02070309020205020404" pitchFamily="49" charset="0"/>
                <a:cs typeface="Courier New" panose="02070309020205020404" pitchFamily="49" charset="0"/>
              </a:rPr>
              <a:t>myVar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3</a:t>
            </a:r>
            <a:endParaRPr lang="en-CA" dirty="0">
              <a:solidFill>
                <a:schemeClr val="tx1">
                  <a:lumMod val="85000"/>
                </a:schemeClr>
              </a:solidFill>
              <a:latin typeface="Courier New" panose="02070309020205020404" pitchFamily="49" charset="0"/>
              <a:cs typeface="Courier New" panose="02070309020205020404" pitchFamily="49" charset="0"/>
            </a:endParaRPr>
          </a:p>
          <a:p>
            <a:pPr lvl="1"/>
            <a:r>
              <a:rPr lang="en-CA" dirty="0" smtClean="0">
                <a:solidFill>
                  <a:schemeClr val="tx1">
                    <a:lumMod val="85000"/>
                  </a:schemeClr>
                </a:solidFill>
              </a:rPr>
              <a:t>This syntax applies to the other basic operators as well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rPr>
              <a:t>, and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rPr>
              <a:t>)</a:t>
            </a:r>
          </a:p>
          <a:p>
            <a:r>
              <a:rPr lang="en-CA" dirty="0" smtClean="0">
                <a:solidFill>
                  <a:schemeClr val="tx1">
                    <a:lumMod val="85000"/>
                  </a:schemeClr>
                </a:solidFill>
              </a:rPr>
              <a:t>To add or subtract 1 from a variable, use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t> and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rPr>
              <a:t>, respectively</a:t>
            </a:r>
          </a:p>
          <a:p>
            <a:pPr lvl="1"/>
            <a:r>
              <a:rPr lang="en-CA" dirty="0" err="1" smtClean="0">
                <a:solidFill>
                  <a:srgbClr val="0070C0"/>
                </a:solidFill>
                <a:latin typeface="Courier New" panose="02070309020205020404" pitchFamily="49" charset="0"/>
                <a:cs typeface="Courier New" panose="02070309020205020404" pitchFamily="49" charset="0"/>
              </a:rPr>
              <a:t>questionNumber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err="1" smtClean="0">
                <a:solidFill>
                  <a:srgbClr val="0070C0"/>
                </a:solidFill>
                <a:latin typeface="Courier New" panose="02070309020205020404" pitchFamily="49" charset="0"/>
                <a:cs typeface="Courier New" panose="02070309020205020404" pitchFamily="49" charset="0"/>
              </a:rPr>
              <a:t>questionNumber</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1 </a:t>
            </a:r>
            <a:r>
              <a:rPr lang="en-CA" dirty="0" smtClean="0">
                <a:solidFill>
                  <a:schemeClr val="tx1">
                    <a:lumMod val="85000"/>
                  </a:schemeClr>
                </a:solidFill>
              </a:rPr>
              <a:t>becomes</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err="1" smtClean="0">
                <a:solidFill>
                  <a:srgbClr val="0070C0"/>
                </a:solidFill>
                <a:latin typeface="Courier New" panose="02070309020205020404" pitchFamily="49" charset="0"/>
                <a:cs typeface="Courier New" panose="02070309020205020404" pitchFamily="49" charset="0"/>
              </a:rPr>
              <a:t>questionNumber</a:t>
            </a:r>
            <a:r>
              <a:rPr lang="en-CA" dirty="0" smtClean="0">
                <a:solidFill>
                  <a:srgbClr val="FF0000"/>
                </a:solidFill>
                <a:latin typeface="Courier New" panose="02070309020205020404" pitchFamily="49" charset="0"/>
                <a:cs typeface="Courier New" panose="02070309020205020404" pitchFamily="49" charset="0"/>
              </a:rPr>
              <a:t>++</a:t>
            </a:r>
          </a:p>
          <a:p>
            <a:pPr lvl="1"/>
            <a:r>
              <a:rPr lang="en-CA" dirty="0" err="1" smtClean="0">
                <a:solidFill>
                  <a:srgbClr val="0070C0"/>
                </a:solidFill>
                <a:latin typeface="Courier New" panose="02070309020205020404" pitchFamily="49" charset="0"/>
                <a:cs typeface="Courier New" panose="02070309020205020404" pitchFamily="49" charset="0"/>
              </a:rPr>
              <a:t>timeRemaining</a:t>
            </a:r>
            <a:r>
              <a:rPr lang="en-CA" dirty="0" smtClean="0">
                <a:solidFill>
                  <a:srgbClr val="0070C0"/>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err="1">
                <a:solidFill>
                  <a:srgbClr val="0070C0"/>
                </a:solidFill>
                <a:latin typeface="Courier New" panose="02070309020205020404" pitchFamily="49" charset="0"/>
                <a:cs typeface="Courier New" panose="02070309020205020404" pitchFamily="49" charset="0"/>
              </a:rPr>
              <a:t>timeRemaining</a:t>
            </a:r>
            <a:r>
              <a:rPr lang="en-CA" dirty="0">
                <a:solidFill>
                  <a:srgbClr val="0070C0"/>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chemeClr val="tx1">
                    <a:lumMod val="85000"/>
                  </a:schemeClr>
                </a:solidFill>
                <a:latin typeface="Courier New" panose="02070309020205020404" pitchFamily="49" charset="0"/>
                <a:cs typeface="Courier New" panose="02070309020205020404" pitchFamily="49" charset="0"/>
              </a:rPr>
              <a:t>1 </a:t>
            </a:r>
            <a:r>
              <a:rPr lang="en-CA" dirty="0">
                <a:solidFill>
                  <a:schemeClr val="tx1">
                    <a:lumMod val="85000"/>
                  </a:schemeClr>
                </a:solidFill>
              </a:rPr>
              <a:t>becomes</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err="1" smtClean="0">
                <a:solidFill>
                  <a:srgbClr val="0070C0"/>
                </a:solidFill>
                <a:latin typeface="Courier New" panose="02070309020205020404" pitchFamily="49" charset="0"/>
                <a:cs typeface="Courier New" panose="02070309020205020404" pitchFamily="49" charset="0"/>
              </a:rPr>
              <a:t>timeRemaining</a:t>
            </a:r>
            <a:r>
              <a:rPr lang="en-CA" dirty="0" smtClean="0">
                <a:solidFill>
                  <a:srgbClr val="FF0000"/>
                </a:solidFill>
                <a:latin typeface="Courier New" panose="02070309020205020404" pitchFamily="49" charset="0"/>
                <a:cs typeface="Courier New" panose="02070309020205020404" pitchFamily="49" charset="0"/>
              </a:rPr>
              <a:t>--</a:t>
            </a:r>
          </a:p>
          <a:p>
            <a:r>
              <a:rPr lang="en-CA" dirty="0" smtClean="0"/>
              <a:t>The letter “</a:t>
            </a:r>
            <a:r>
              <a:rPr lang="en-CA" dirty="0" smtClean="0">
                <a:solidFill>
                  <a:srgbClr val="0070C0"/>
                </a:solidFill>
                <a:latin typeface="Courier New" panose="02070309020205020404" pitchFamily="49" charset="0"/>
                <a:cs typeface="Courier New" panose="02070309020205020404" pitchFamily="49" charset="0"/>
              </a:rPr>
              <a:t>i</a:t>
            </a:r>
            <a:r>
              <a:rPr lang="en-CA" dirty="0" smtClean="0"/>
              <a:t>” is often used as a counter in loops</a:t>
            </a:r>
          </a:p>
          <a:p>
            <a:pPr lvl="1"/>
            <a:r>
              <a:rPr lang="en-CA" dirty="0" smtClean="0"/>
              <a:t>If you have a nested loop, the letter “</a:t>
            </a:r>
            <a:r>
              <a:rPr lang="en-CA" dirty="0" smtClean="0">
                <a:solidFill>
                  <a:srgbClr val="0070C0"/>
                </a:solidFill>
                <a:latin typeface="Courier New" panose="02070309020205020404" pitchFamily="49" charset="0"/>
                <a:cs typeface="Courier New" panose="02070309020205020404" pitchFamily="49" charset="0"/>
              </a:rPr>
              <a:t>j</a:t>
            </a:r>
            <a:r>
              <a:rPr lang="en-CA" dirty="0" smtClean="0"/>
              <a:t>” is used next</a:t>
            </a:r>
          </a:p>
          <a:p>
            <a:endParaRPr lang="en-CA" dirty="0"/>
          </a:p>
        </p:txBody>
      </p:sp>
    </p:spTree>
    <p:extLst>
      <p:ext uri="{BB962C8B-B14F-4D97-AF65-F5344CB8AC3E}">
        <p14:creationId xmlns:p14="http://schemas.microsoft.com/office/powerpoint/2010/main" val="2957493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Review – Logic Gates / Boolean Operators</a:t>
            </a:r>
          </a:p>
        </p:txBody>
      </p:sp>
      <p:sp>
        <p:nvSpPr>
          <p:cNvPr id="3" name="Content Placeholder 2"/>
          <p:cNvSpPr>
            <a:spLocks noGrp="1"/>
          </p:cNvSpPr>
          <p:nvPr>
            <p:ph idx="1"/>
          </p:nvPr>
        </p:nvSpPr>
        <p:spPr/>
        <p:txBody>
          <a:bodyPr>
            <a:normAutofit fontScale="92500" lnSpcReduction="10000"/>
          </a:bodyPr>
          <a:lstStyle/>
          <a:p>
            <a:r>
              <a:rPr lang="en-CA" dirty="0">
                <a:solidFill>
                  <a:schemeClr val="tx1">
                    <a:lumMod val="85000"/>
                  </a:schemeClr>
                </a:solidFill>
              </a:rPr>
              <a:t>Three basic gates</a:t>
            </a:r>
          </a:p>
          <a:p>
            <a:pPr lvl="1"/>
            <a:r>
              <a:rPr lang="en-CA" dirty="0">
                <a:solidFill>
                  <a:schemeClr val="tx1">
                    <a:lumMod val="85000"/>
                  </a:schemeClr>
                </a:solidFill>
              </a:rPr>
              <a:t>AND (</a:t>
            </a:r>
            <a:r>
              <a:rPr lang="en-CA" dirty="0" smtClean="0">
                <a:solidFill>
                  <a:schemeClr val="tx1">
                    <a:lumMod val="85000"/>
                  </a:schemeClr>
                </a:solidFill>
              </a:rPr>
              <a:t>2 inputs) – </a:t>
            </a:r>
            <a:r>
              <a:rPr lang="en-CA" b="1" dirty="0" smtClean="0">
                <a:solidFill>
                  <a:schemeClr val="tx1">
                    <a:lumMod val="85000"/>
                  </a:schemeClr>
                </a:solidFill>
                <a:cs typeface="Courier New" panose="02070309020205020404" pitchFamily="49" charset="0"/>
              </a:rPr>
              <a:t>True</a:t>
            </a:r>
            <a:r>
              <a:rPr lang="en-CA" dirty="0" smtClean="0">
                <a:solidFill>
                  <a:schemeClr val="tx1">
                    <a:lumMod val="85000"/>
                  </a:schemeClr>
                </a:solidFill>
              </a:rPr>
              <a:t> </a:t>
            </a:r>
            <a:r>
              <a:rPr lang="en-CA" dirty="0">
                <a:solidFill>
                  <a:schemeClr val="tx1">
                    <a:lumMod val="85000"/>
                  </a:schemeClr>
                </a:solidFill>
              </a:rPr>
              <a:t>only when </a:t>
            </a:r>
            <a:r>
              <a:rPr lang="en-CA" i="1" dirty="0">
                <a:solidFill>
                  <a:schemeClr val="tx1">
                    <a:lumMod val="85000"/>
                  </a:schemeClr>
                </a:solidFill>
              </a:rPr>
              <a:t>both</a:t>
            </a:r>
            <a:r>
              <a:rPr lang="en-CA" dirty="0">
                <a:solidFill>
                  <a:schemeClr val="tx1">
                    <a:lumMod val="85000"/>
                  </a:schemeClr>
                </a:solidFill>
              </a:rPr>
              <a:t> inputs are </a:t>
            </a:r>
            <a:r>
              <a:rPr lang="en-CA" b="1" dirty="0">
                <a:solidFill>
                  <a:schemeClr val="tx1">
                    <a:lumMod val="85000"/>
                  </a:schemeClr>
                </a:solidFill>
                <a:cs typeface="Courier New" panose="02070309020205020404" pitchFamily="49" charset="0"/>
              </a:rPr>
              <a:t>true</a:t>
            </a:r>
            <a:r>
              <a:rPr lang="en-CA" dirty="0">
                <a:solidFill>
                  <a:schemeClr val="tx1">
                    <a:lumMod val="85000"/>
                  </a:schemeClr>
                </a:solidFill>
              </a:rPr>
              <a:t>; otherwise </a:t>
            </a:r>
            <a:r>
              <a:rPr lang="en-CA" b="1" dirty="0">
                <a:solidFill>
                  <a:schemeClr val="tx1">
                    <a:lumMod val="85000"/>
                  </a:schemeClr>
                </a:solidFill>
                <a:cs typeface="Courier New" panose="02070309020205020404" pitchFamily="49" charset="0"/>
              </a:rPr>
              <a:t>false</a:t>
            </a:r>
          </a:p>
          <a:p>
            <a:pPr lvl="2"/>
            <a:r>
              <a:rPr lang="en-CA" dirty="0">
                <a:solidFill>
                  <a:schemeClr val="tx1">
                    <a:lumMod val="85000"/>
                  </a:schemeClr>
                </a:solidFill>
              </a:rPr>
              <a:t>Represented with the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rPr>
              <a:t> </a:t>
            </a:r>
            <a:r>
              <a:rPr lang="en-CA" dirty="0" smtClean="0">
                <a:solidFill>
                  <a:schemeClr val="tx1">
                    <a:lumMod val="85000"/>
                  </a:schemeClr>
                </a:solidFill>
              </a:rPr>
              <a:t>symbol</a:t>
            </a:r>
          </a:p>
          <a:p>
            <a:pPr marL="0" indent="0">
              <a:buNone/>
            </a:pPr>
            <a:endParaRPr lang="en-CA" b="1" dirty="0">
              <a:solidFill>
                <a:schemeClr val="tx1">
                  <a:lumMod val="85000"/>
                </a:schemeClr>
              </a:solidFill>
            </a:endParaRPr>
          </a:p>
          <a:p>
            <a:pPr marL="457200" lvl="1" indent="0">
              <a:buNone/>
            </a:pPr>
            <a:endParaRPr lang="en-CA" b="1" dirty="0">
              <a:solidFill>
                <a:schemeClr val="tx1">
                  <a:lumMod val="85000"/>
                </a:schemeClr>
              </a:solidFill>
            </a:endParaRPr>
          </a:p>
          <a:p>
            <a:pPr lvl="1"/>
            <a:r>
              <a:rPr lang="en-CA" dirty="0">
                <a:solidFill>
                  <a:schemeClr val="tx1">
                    <a:lumMod val="85000"/>
                  </a:schemeClr>
                </a:solidFill>
              </a:rPr>
              <a:t>OR (</a:t>
            </a:r>
            <a:r>
              <a:rPr lang="en-CA" dirty="0" smtClean="0">
                <a:solidFill>
                  <a:schemeClr val="tx1">
                    <a:lumMod val="85000"/>
                  </a:schemeClr>
                </a:solidFill>
              </a:rPr>
              <a:t>2 inputs) </a:t>
            </a:r>
            <a:r>
              <a:rPr lang="en-CA" dirty="0">
                <a:solidFill>
                  <a:schemeClr val="tx1">
                    <a:lumMod val="85000"/>
                  </a:schemeClr>
                </a:solidFill>
              </a:rPr>
              <a:t>– </a:t>
            </a:r>
            <a:r>
              <a:rPr lang="en-CA" b="1" dirty="0" smtClean="0">
                <a:solidFill>
                  <a:schemeClr val="tx1">
                    <a:lumMod val="85000"/>
                  </a:schemeClr>
                </a:solidFill>
                <a:cs typeface="Courier New" panose="02070309020205020404" pitchFamily="49" charset="0"/>
              </a:rPr>
              <a:t>True</a:t>
            </a:r>
            <a:r>
              <a:rPr lang="en-CA" dirty="0" smtClean="0">
                <a:solidFill>
                  <a:schemeClr val="tx1">
                    <a:lumMod val="85000"/>
                  </a:schemeClr>
                </a:solidFill>
              </a:rPr>
              <a:t> </a:t>
            </a:r>
            <a:r>
              <a:rPr lang="en-CA" dirty="0">
                <a:solidFill>
                  <a:schemeClr val="tx1">
                    <a:lumMod val="85000"/>
                  </a:schemeClr>
                </a:solidFill>
              </a:rPr>
              <a:t>when </a:t>
            </a:r>
            <a:r>
              <a:rPr lang="en-CA" i="1" dirty="0">
                <a:solidFill>
                  <a:schemeClr val="tx1">
                    <a:lumMod val="85000"/>
                  </a:schemeClr>
                </a:solidFill>
              </a:rPr>
              <a:t>either</a:t>
            </a:r>
            <a:r>
              <a:rPr lang="en-CA" dirty="0">
                <a:solidFill>
                  <a:schemeClr val="tx1">
                    <a:lumMod val="85000"/>
                  </a:schemeClr>
                </a:solidFill>
              </a:rPr>
              <a:t> input is </a:t>
            </a:r>
            <a:r>
              <a:rPr lang="en-CA" b="1" dirty="0">
                <a:solidFill>
                  <a:schemeClr val="tx1">
                    <a:lumMod val="85000"/>
                  </a:schemeClr>
                </a:solidFill>
                <a:cs typeface="Courier New" panose="02070309020205020404" pitchFamily="49" charset="0"/>
              </a:rPr>
              <a:t>true</a:t>
            </a:r>
            <a:r>
              <a:rPr lang="en-CA" dirty="0">
                <a:solidFill>
                  <a:schemeClr val="tx1">
                    <a:lumMod val="85000"/>
                  </a:schemeClr>
                </a:solidFill>
              </a:rPr>
              <a:t>; </a:t>
            </a:r>
            <a:r>
              <a:rPr lang="en-CA" b="1" dirty="0">
                <a:solidFill>
                  <a:schemeClr val="tx1">
                    <a:lumMod val="85000"/>
                  </a:schemeClr>
                </a:solidFill>
                <a:cs typeface="Courier New" panose="02070309020205020404" pitchFamily="49" charset="0"/>
              </a:rPr>
              <a:t>false</a:t>
            </a:r>
            <a:r>
              <a:rPr lang="en-CA" dirty="0">
                <a:solidFill>
                  <a:schemeClr val="tx1">
                    <a:lumMod val="85000"/>
                  </a:schemeClr>
                </a:solidFill>
              </a:rPr>
              <a:t> only if </a:t>
            </a:r>
            <a:r>
              <a:rPr lang="en-CA" i="1" dirty="0">
                <a:solidFill>
                  <a:schemeClr val="tx1">
                    <a:lumMod val="85000"/>
                  </a:schemeClr>
                </a:solidFill>
              </a:rPr>
              <a:t>both</a:t>
            </a:r>
            <a:r>
              <a:rPr lang="en-CA" dirty="0">
                <a:solidFill>
                  <a:schemeClr val="tx1">
                    <a:lumMod val="85000"/>
                  </a:schemeClr>
                </a:solidFill>
              </a:rPr>
              <a:t> inputs are </a:t>
            </a:r>
            <a:r>
              <a:rPr lang="en-CA" b="1" dirty="0">
                <a:solidFill>
                  <a:schemeClr val="tx1">
                    <a:lumMod val="85000"/>
                  </a:schemeClr>
                </a:solidFill>
                <a:cs typeface="Courier New" panose="02070309020205020404" pitchFamily="49" charset="0"/>
              </a:rPr>
              <a:t>false</a:t>
            </a:r>
          </a:p>
          <a:p>
            <a:pPr lvl="2"/>
            <a:r>
              <a:rPr lang="en-CA" dirty="0">
                <a:solidFill>
                  <a:schemeClr val="tx1">
                    <a:lumMod val="85000"/>
                  </a:schemeClr>
                </a:solidFill>
              </a:rPr>
              <a:t>Represented with the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rPr>
              <a:t> </a:t>
            </a:r>
            <a:r>
              <a:rPr lang="en-CA" dirty="0" smtClean="0">
                <a:solidFill>
                  <a:schemeClr val="tx1">
                    <a:lumMod val="85000"/>
                  </a:schemeClr>
                </a:solidFill>
              </a:rPr>
              <a:t>symbol</a:t>
            </a:r>
          </a:p>
          <a:p>
            <a:pPr marL="0" indent="0">
              <a:buNone/>
            </a:pPr>
            <a:endParaRPr lang="en-CA" dirty="0">
              <a:solidFill>
                <a:schemeClr val="tx1">
                  <a:lumMod val="85000"/>
                </a:schemeClr>
              </a:solidFill>
            </a:endParaRPr>
          </a:p>
          <a:p>
            <a:pPr marL="457200" lvl="1" indent="0">
              <a:buNone/>
            </a:pPr>
            <a:endParaRPr lang="en-CA" dirty="0">
              <a:solidFill>
                <a:schemeClr val="tx1">
                  <a:lumMod val="85000"/>
                </a:schemeClr>
              </a:solidFill>
            </a:endParaRPr>
          </a:p>
          <a:p>
            <a:pPr lvl="1"/>
            <a:r>
              <a:rPr lang="en-CA" dirty="0">
                <a:solidFill>
                  <a:schemeClr val="tx1">
                    <a:lumMod val="85000"/>
                  </a:schemeClr>
                </a:solidFill>
              </a:rPr>
              <a:t>NOT (</a:t>
            </a:r>
            <a:r>
              <a:rPr lang="en-CA" dirty="0" smtClean="0">
                <a:solidFill>
                  <a:schemeClr val="tx1">
                    <a:lumMod val="85000"/>
                  </a:schemeClr>
                </a:solidFill>
              </a:rPr>
              <a:t>1 input) – Inverts </a:t>
            </a:r>
            <a:r>
              <a:rPr lang="en-CA" dirty="0">
                <a:solidFill>
                  <a:schemeClr val="tx1">
                    <a:lumMod val="85000"/>
                  </a:schemeClr>
                </a:solidFill>
              </a:rPr>
              <a:t>the input; Turns </a:t>
            </a:r>
            <a:r>
              <a:rPr lang="en-CA" b="1" dirty="0">
                <a:solidFill>
                  <a:schemeClr val="tx1">
                    <a:lumMod val="85000"/>
                  </a:schemeClr>
                </a:solidFill>
                <a:cs typeface="Courier New" panose="02070309020205020404" pitchFamily="49" charset="0"/>
              </a:rPr>
              <a:t>true</a:t>
            </a:r>
            <a:r>
              <a:rPr lang="en-CA" dirty="0">
                <a:solidFill>
                  <a:schemeClr val="tx1">
                    <a:lumMod val="85000"/>
                  </a:schemeClr>
                </a:solidFill>
              </a:rPr>
              <a:t> into </a:t>
            </a:r>
            <a:r>
              <a:rPr lang="en-CA" b="1" dirty="0">
                <a:solidFill>
                  <a:schemeClr val="tx1">
                    <a:lumMod val="85000"/>
                  </a:schemeClr>
                </a:solidFill>
                <a:cs typeface="Courier New" panose="02070309020205020404" pitchFamily="49" charset="0"/>
              </a:rPr>
              <a:t>false</a:t>
            </a:r>
            <a:r>
              <a:rPr lang="en-CA" dirty="0">
                <a:solidFill>
                  <a:schemeClr val="tx1">
                    <a:lumMod val="85000"/>
                  </a:schemeClr>
                </a:solidFill>
              </a:rPr>
              <a:t> and </a:t>
            </a:r>
            <a:r>
              <a:rPr lang="en-CA" b="1" dirty="0">
                <a:solidFill>
                  <a:schemeClr val="tx1">
                    <a:lumMod val="85000"/>
                  </a:schemeClr>
                </a:solidFill>
                <a:cs typeface="Courier New" panose="02070309020205020404" pitchFamily="49" charset="0"/>
              </a:rPr>
              <a:t>false</a:t>
            </a:r>
            <a:r>
              <a:rPr lang="en-CA" dirty="0">
                <a:solidFill>
                  <a:schemeClr val="tx1">
                    <a:lumMod val="85000"/>
                  </a:schemeClr>
                </a:solidFill>
              </a:rPr>
              <a:t> into </a:t>
            </a:r>
            <a:r>
              <a:rPr lang="en-CA" b="1" dirty="0">
                <a:solidFill>
                  <a:schemeClr val="tx1">
                    <a:lumMod val="85000"/>
                  </a:schemeClr>
                </a:solidFill>
                <a:cs typeface="Courier New" panose="02070309020205020404" pitchFamily="49" charset="0"/>
              </a:rPr>
              <a:t>true</a:t>
            </a:r>
          </a:p>
          <a:p>
            <a:pPr lvl="2"/>
            <a:r>
              <a:rPr lang="en-CA" dirty="0">
                <a:solidFill>
                  <a:schemeClr val="tx1">
                    <a:lumMod val="85000"/>
                  </a:schemeClr>
                </a:solidFill>
              </a:rPr>
              <a:t>Represented with the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rPr>
              <a:t> Symbol</a:t>
            </a:r>
          </a:p>
          <a:p>
            <a:pPr lvl="2"/>
            <a:r>
              <a:rPr lang="en-CA" dirty="0">
                <a:solidFill>
                  <a:schemeClr val="tx1">
                    <a:lumMod val="85000"/>
                  </a:schemeClr>
                </a:solidFill>
              </a:rPr>
              <a:t>Has a higher precedence, so NOT is evaluated </a:t>
            </a:r>
            <a:r>
              <a:rPr lang="en-CA" i="1" dirty="0">
                <a:solidFill>
                  <a:schemeClr val="tx1">
                    <a:lumMod val="85000"/>
                  </a:schemeClr>
                </a:solidFill>
              </a:rPr>
              <a:t>before</a:t>
            </a:r>
            <a:r>
              <a:rPr lang="en-CA" dirty="0">
                <a:solidFill>
                  <a:schemeClr val="tx1">
                    <a:lumMod val="85000"/>
                  </a:schemeClr>
                </a:solidFill>
              </a:rPr>
              <a:t> AND and </a:t>
            </a:r>
            <a:r>
              <a:rPr lang="en-CA" dirty="0" smtClean="0">
                <a:solidFill>
                  <a:schemeClr val="tx1">
                    <a:lumMod val="85000"/>
                  </a:schemeClr>
                </a:solidFill>
              </a:rPr>
              <a:t>OR</a:t>
            </a:r>
            <a:endParaRPr lang="en-CA" dirty="0">
              <a:solidFill>
                <a:schemeClr val="tx1">
                  <a:lumMod val="85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245052134"/>
              </p:ext>
            </p:extLst>
          </p:nvPr>
        </p:nvGraphicFramePr>
        <p:xfrm>
          <a:off x="8436410" y="1919451"/>
          <a:ext cx="2605539" cy="1097280"/>
        </p:xfrm>
        <a:graphic>
          <a:graphicData uri="http://schemas.openxmlformats.org/drawingml/2006/table">
            <a:tbl>
              <a:tblPr firstRow="1" bandRow="1">
                <a:tableStyleId>{7E9639D4-E3E2-4D34-9284-5A2195B3D0D7}</a:tableStyleId>
              </a:tblPr>
              <a:tblGrid>
                <a:gridCol w="868513"/>
                <a:gridCol w="868513"/>
                <a:gridCol w="868513"/>
              </a:tblGrid>
              <a:tr h="365760">
                <a:tc>
                  <a:txBody>
                    <a:bodyPr/>
                    <a:lstStyle/>
                    <a:p>
                      <a:endParaRPr lang="en-CA" dirty="0">
                        <a:latin typeface="Courier New" panose="02070309020205020404" pitchFamily="49" charset="0"/>
                        <a:cs typeface="Courier New" panose="02070309020205020404" pitchFamily="49" charset="0"/>
                      </a:endParaRPr>
                    </a:p>
                  </a:txBody>
                  <a:tcPr>
                    <a:lnL w="6350" cap="flat" cmpd="sng" algn="ctr">
                      <a:noFill/>
                      <a:prstDash val="solid"/>
                      <a:miter lim="800000"/>
                    </a:lnL>
                    <a:lnT w="6350" cap="flat" cmpd="sng" algn="ctr">
                      <a:noFill/>
                      <a:prstDash val="solid"/>
                      <a:miter lim="800000"/>
                    </a:lnT>
                    <a:noFill/>
                  </a:tcPr>
                </a:tc>
                <a:tc>
                  <a:txBody>
                    <a:bodyPr/>
                    <a:lstStyle/>
                    <a:p>
                      <a:r>
                        <a:rPr lang="en-CA" b="0" dirty="0" smtClean="0">
                          <a:latin typeface="Courier New" panose="02070309020205020404" pitchFamily="49" charset="0"/>
                          <a:cs typeface="Courier New" panose="02070309020205020404" pitchFamily="49" charset="0"/>
                        </a:rPr>
                        <a:t>true</a:t>
                      </a:r>
                      <a:endParaRPr lang="en-CA" b="0" dirty="0">
                        <a:latin typeface="Courier New" panose="02070309020205020404" pitchFamily="49" charset="0"/>
                        <a:cs typeface="Courier New" panose="02070309020205020404" pitchFamily="49" charset="0"/>
                      </a:endParaRPr>
                    </a:p>
                  </a:txBody>
                  <a:tcPr>
                    <a:lnR w="12700" cap="flat" cmpd="sng" algn="ctr">
                      <a:solidFill>
                        <a:schemeClr val="bg1"/>
                      </a:solidFill>
                      <a:prstDash val="solid"/>
                      <a:round/>
                      <a:headEnd type="none" w="med" len="med"/>
                      <a:tailEnd type="none" w="med" len="med"/>
                    </a:lnR>
                  </a:tcPr>
                </a:tc>
                <a:tc>
                  <a:txBody>
                    <a:bodyPr/>
                    <a:lstStyle/>
                    <a:p>
                      <a:r>
                        <a:rPr lang="en-CA" b="0" dirty="0" smtClean="0">
                          <a:latin typeface="Courier New" panose="02070309020205020404" pitchFamily="49" charset="0"/>
                          <a:cs typeface="Courier New" panose="02070309020205020404" pitchFamily="49" charset="0"/>
                        </a:rPr>
                        <a:t>false</a:t>
                      </a:r>
                      <a:endParaRPr lang="en-CA" b="0" dirty="0">
                        <a:latin typeface="Courier New" panose="02070309020205020404" pitchFamily="49" charset="0"/>
                        <a:cs typeface="Courier New" panose="02070309020205020404" pitchFamily="49" charset="0"/>
                      </a:endParaRPr>
                    </a:p>
                  </a:txBody>
                  <a:tcPr>
                    <a:lnL w="12700" cap="flat" cmpd="sng" algn="ctr">
                      <a:solidFill>
                        <a:schemeClr val="bg1"/>
                      </a:solidFill>
                      <a:prstDash val="solid"/>
                      <a:round/>
                      <a:headEnd type="none" w="med" len="med"/>
                      <a:tailEnd type="none" w="med" len="med"/>
                    </a:lnL>
                  </a:tcPr>
                </a:tc>
              </a:tr>
              <a:tr h="365760">
                <a:tc>
                  <a:txBody>
                    <a:bodyPr/>
                    <a:lstStyle/>
                    <a:p>
                      <a:r>
                        <a:rPr lang="en-CA" b="0" dirty="0" smtClean="0">
                          <a:solidFill>
                            <a:schemeClr val="bg1"/>
                          </a:solidFill>
                          <a:latin typeface="Courier New" panose="02070309020205020404" pitchFamily="49" charset="0"/>
                          <a:cs typeface="Courier New" panose="02070309020205020404" pitchFamily="49" charset="0"/>
                        </a:rPr>
                        <a:t>true</a:t>
                      </a:r>
                      <a:endParaRPr lang="en-CA" b="0" dirty="0">
                        <a:solidFill>
                          <a:schemeClr val="bg1"/>
                        </a:solidFill>
                        <a:latin typeface="Courier New" panose="02070309020205020404" pitchFamily="49" charset="0"/>
                        <a:cs typeface="Courier New" panose="02070309020205020404" pitchFamily="49" charset="0"/>
                      </a:endParaRPr>
                    </a:p>
                  </a:txBody>
                  <a:tcPr>
                    <a:lnB w="12700" cap="flat" cmpd="sng" algn="ctr">
                      <a:solidFill>
                        <a:schemeClr val="bg1"/>
                      </a:solidFill>
                      <a:prstDash val="solid"/>
                      <a:round/>
                      <a:headEnd type="none" w="med" len="med"/>
                      <a:tailEnd type="none" w="med" len="med"/>
                    </a:lnB>
                    <a:solidFill>
                      <a:schemeClr val="tx1"/>
                    </a:solidFill>
                  </a:tcPr>
                </a:tc>
                <a:tc>
                  <a:txBody>
                    <a:bodyPr/>
                    <a:lstStyle/>
                    <a:p>
                      <a:r>
                        <a:rPr lang="en-CA" b="1" dirty="0" smtClean="0">
                          <a:latin typeface="Courier New" panose="02070309020205020404" pitchFamily="49" charset="0"/>
                          <a:cs typeface="Courier New" panose="02070309020205020404" pitchFamily="49" charset="0"/>
                        </a:rPr>
                        <a:t>true</a:t>
                      </a:r>
                      <a:endParaRPr lang="en-CA" b="1" dirty="0">
                        <a:latin typeface="Courier New" panose="02070309020205020404" pitchFamily="49" charset="0"/>
                        <a:cs typeface="Courier New" panose="02070309020205020404" pitchFamily="49"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CA" b="1" dirty="0" smtClean="0">
                          <a:latin typeface="Courier New" panose="02070309020205020404" pitchFamily="49" charset="0"/>
                          <a:cs typeface="Courier New" panose="02070309020205020404" pitchFamily="49" charset="0"/>
                        </a:rPr>
                        <a:t>false</a:t>
                      </a:r>
                      <a:endParaRPr lang="en-CA" b="1" dirty="0">
                        <a:latin typeface="Courier New" panose="02070309020205020404" pitchFamily="49" charset="0"/>
                        <a:cs typeface="Courier New" panose="02070309020205020404" pitchFamily="49"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65760">
                <a:tc>
                  <a:txBody>
                    <a:bodyPr/>
                    <a:lstStyle/>
                    <a:p>
                      <a:r>
                        <a:rPr lang="en-CA" b="0" dirty="0" smtClean="0">
                          <a:solidFill>
                            <a:schemeClr val="bg1"/>
                          </a:solidFill>
                          <a:latin typeface="Courier New" panose="02070309020205020404" pitchFamily="49" charset="0"/>
                          <a:cs typeface="Courier New" panose="02070309020205020404" pitchFamily="49" charset="0"/>
                        </a:rPr>
                        <a:t>false</a:t>
                      </a:r>
                      <a:endParaRPr lang="en-CA" b="0" dirty="0">
                        <a:solidFill>
                          <a:schemeClr val="bg1"/>
                        </a:solidFill>
                        <a:latin typeface="Courier New" panose="02070309020205020404" pitchFamily="49" charset="0"/>
                        <a:cs typeface="Courier New" panose="02070309020205020404" pitchFamily="49" charset="0"/>
                      </a:endParaRPr>
                    </a:p>
                  </a:txBody>
                  <a:tcPr>
                    <a:lnT w="12700" cap="flat" cmpd="sng" algn="ctr">
                      <a:solidFill>
                        <a:schemeClr val="bg1"/>
                      </a:solidFill>
                      <a:prstDash val="solid"/>
                      <a:round/>
                      <a:headEnd type="none" w="med" len="med"/>
                      <a:tailEnd type="none" w="med" len="med"/>
                    </a:lnT>
                    <a:solidFill>
                      <a:schemeClr val="tx1"/>
                    </a:solidFill>
                  </a:tcPr>
                </a:tc>
                <a:tc>
                  <a:txBody>
                    <a:bodyPr/>
                    <a:lstStyle/>
                    <a:p>
                      <a:r>
                        <a:rPr lang="en-CA" b="1" dirty="0" smtClean="0">
                          <a:latin typeface="Courier New" panose="02070309020205020404" pitchFamily="49" charset="0"/>
                          <a:cs typeface="Courier New" panose="02070309020205020404" pitchFamily="49" charset="0"/>
                        </a:rPr>
                        <a:t>false</a:t>
                      </a:r>
                      <a:endParaRPr lang="en-CA" b="1" dirty="0">
                        <a:latin typeface="Courier New" panose="02070309020205020404" pitchFamily="49" charset="0"/>
                        <a:cs typeface="Courier New" panose="02070309020205020404" pitchFamily="49"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CA" b="1" dirty="0" smtClean="0">
                          <a:latin typeface="Courier New" panose="02070309020205020404" pitchFamily="49" charset="0"/>
                          <a:cs typeface="Courier New" panose="02070309020205020404" pitchFamily="49" charset="0"/>
                        </a:rPr>
                        <a:t>false</a:t>
                      </a:r>
                      <a:endParaRPr lang="en-CA" b="1" dirty="0">
                        <a:latin typeface="Courier New" panose="02070309020205020404" pitchFamily="49" charset="0"/>
                        <a:cs typeface="Courier New" panose="02070309020205020404" pitchFamily="49"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42748875"/>
              </p:ext>
            </p:extLst>
          </p:nvPr>
        </p:nvGraphicFramePr>
        <p:xfrm>
          <a:off x="8423725" y="3373069"/>
          <a:ext cx="2621868" cy="1097280"/>
        </p:xfrm>
        <a:graphic>
          <a:graphicData uri="http://schemas.openxmlformats.org/drawingml/2006/table">
            <a:tbl>
              <a:tblPr firstRow="1" bandRow="1">
                <a:tableStyleId>{7E9639D4-E3E2-4D34-9284-5A2195B3D0D7}</a:tableStyleId>
              </a:tblPr>
              <a:tblGrid>
                <a:gridCol w="873956"/>
                <a:gridCol w="873956"/>
                <a:gridCol w="873956"/>
              </a:tblGrid>
              <a:tr h="365760">
                <a:tc>
                  <a:txBody>
                    <a:bodyPr/>
                    <a:lstStyle/>
                    <a:p>
                      <a:endParaRPr lang="en-CA" dirty="0">
                        <a:latin typeface="Courier New" panose="02070309020205020404" pitchFamily="49" charset="0"/>
                        <a:cs typeface="Courier New" panose="02070309020205020404" pitchFamily="49" charset="0"/>
                      </a:endParaRPr>
                    </a:p>
                  </a:txBody>
                  <a:tcPr>
                    <a:lnL w="6350" cap="flat" cmpd="sng" algn="ctr">
                      <a:noFill/>
                      <a:prstDash val="solid"/>
                      <a:miter lim="800000"/>
                    </a:lnL>
                    <a:lnT w="6350" cap="flat" cmpd="sng" algn="ctr">
                      <a:noFill/>
                      <a:prstDash val="solid"/>
                      <a:miter lim="800000"/>
                    </a:lnT>
                    <a:noFill/>
                  </a:tcPr>
                </a:tc>
                <a:tc>
                  <a:txBody>
                    <a:bodyPr/>
                    <a:lstStyle/>
                    <a:p>
                      <a:r>
                        <a:rPr lang="en-CA" b="0" dirty="0" smtClean="0">
                          <a:latin typeface="Courier New" panose="02070309020205020404" pitchFamily="49" charset="0"/>
                          <a:cs typeface="Courier New" panose="02070309020205020404" pitchFamily="49" charset="0"/>
                        </a:rPr>
                        <a:t>true</a:t>
                      </a:r>
                      <a:endParaRPr lang="en-CA" b="0" dirty="0">
                        <a:latin typeface="Courier New" panose="02070309020205020404" pitchFamily="49" charset="0"/>
                        <a:cs typeface="Courier New" panose="02070309020205020404" pitchFamily="49" charset="0"/>
                      </a:endParaRPr>
                    </a:p>
                  </a:txBody>
                  <a:tcPr>
                    <a:lnR w="12700" cap="flat" cmpd="sng" algn="ctr">
                      <a:solidFill>
                        <a:schemeClr val="bg1"/>
                      </a:solidFill>
                      <a:prstDash val="solid"/>
                      <a:round/>
                      <a:headEnd type="none" w="med" len="med"/>
                      <a:tailEnd type="none" w="med" len="med"/>
                    </a:lnR>
                  </a:tcPr>
                </a:tc>
                <a:tc>
                  <a:txBody>
                    <a:bodyPr/>
                    <a:lstStyle/>
                    <a:p>
                      <a:r>
                        <a:rPr lang="en-CA" b="0" dirty="0" smtClean="0">
                          <a:latin typeface="Courier New" panose="02070309020205020404" pitchFamily="49" charset="0"/>
                          <a:cs typeface="Courier New" panose="02070309020205020404" pitchFamily="49" charset="0"/>
                        </a:rPr>
                        <a:t>false</a:t>
                      </a:r>
                      <a:endParaRPr lang="en-CA" b="0" dirty="0">
                        <a:latin typeface="Courier New" panose="02070309020205020404" pitchFamily="49" charset="0"/>
                        <a:cs typeface="Courier New" panose="02070309020205020404" pitchFamily="49" charset="0"/>
                      </a:endParaRPr>
                    </a:p>
                  </a:txBody>
                  <a:tcPr>
                    <a:lnL w="12700" cap="flat" cmpd="sng" algn="ctr">
                      <a:solidFill>
                        <a:schemeClr val="bg1"/>
                      </a:solidFill>
                      <a:prstDash val="solid"/>
                      <a:round/>
                      <a:headEnd type="none" w="med" len="med"/>
                      <a:tailEnd type="none" w="med" len="med"/>
                    </a:lnL>
                  </a:tcPr>
                </a:tc>
              </a:tr>
              <a:tr h="365760">
                <a:tc>
                  <a:txBody>
                    <a:bodyPr/>
                    <a:lstStyle/>
                    <a:p>
                      <a:r>
                        <a:rPr lang="en-CA" b="0" dirty="0" smtClean="0">
                          <a:solidFill>
                            <a:schemeClr val="bg1"/>
                          </a:solidFill>
                          <a:latin typeface="Courier New" panose="02070309020205020404" pitchFamily="49" charset="0"/>
                          <a:cs typeface="Courier New" panose="02070309020205020404" pitchFamily="49" charset="0"/>
                        </a:rPr>
                        <a:t>true</a:t>
                      </a:r>
                      <a:endParaRPr lang="en-CA" b="0" dirty="0">
                        <a:solidFill>
                          <a:schemeClr val="bg1"/>
                        </a:solidFill>
                        <a:latin typeface="Courier New" panose="02070309020205020404" pitchFamily="49" charset="0"/>
                        <a:cs typeface="Courier New" panose="02070309020205020404" pitchFamily="49" charset="0"/>
                      </a:endParaRPr>
                    </a:p>
                  </a:txBody>
                  <a:tcPr>
                    <a:lnB w="12700" cap="flat" cmpd="sng" algn="ctr">
                      <a:solidFill>
                        <a:schemeClr val="bg1"/>
                      </a:solidFill>
                      <a:prstDash val="solid"/>
                      <a:round/>
                      <a:headEnd type="none" w="med" len="med"/>
                      <a:tailEnd type="none" w="med" len="med"/>
                    </a:lnB>
                    <a:solidFill>
                      <a:schemeClr val="tx1"/>
                    </a:solidFill>
                  </a:tcPr>
                </a:tc>
                <a:tc>
                  <a:txBody>
                    <a:bodyPr/>
                    <a:lstStyle/>
                    <a:p>
                      <a:r>
                        <a:rPr lang="en-CA" b="1" dirty="0" smtClean="0">
                          <a:latin typeface="Courier New" panose="02070309020205020404" pitchFamily="49" charset="0"/>
                          <a:cs typeface="Courier New" panose="02070309020205020404" pitchFamily="49" charset="0"/>
                        </a:rPr>
                        <a:t>true</a:t>
                      </a:r>
                      <a:endParaRPr lang="en-CA" b="1" dirty="0">
                        <a:latin typeface="Courier New" panose="02070309020205020404" pitchFamily="49" charset="0"/>
                        <a:cs typeface="Courier New" panose="02070309020205020404" pitchFamily="49"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CA" b="1" dirty="0" smtClean="0">
                          <a:latin typeface="Courier New" panose="02070309020205020404" pitchFamily="49" charset="0"/>
                          <a:cs typeface="Courier New" panose="02070309020205020404" pitchFamily="49" charset="0"/>
                        </a:rPr>
                        <a:t>true</a:t>
                      </a:r>
                      <a:endParaRPr lang="en-CA" b="1" dirty="0">
                        <a:latin typeface="Courier New" panose="02070309020205020404" pitchFamily="49" charset="0"/>
                        <a:cs typeface="Courier New" panose="02070309020205020404" pitchFamily="49"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65760">
                <a:tc>
                  <a:txBody>
                    <a:bodyPr/>
                    <a:lstStyle/>
                    <a:p>
                      <a:r>
                        <a:rPr lang="en-CA" b="0" dirty="0" smtClean="0">
                          <a:solidFill>
                            <a:schemeClr val="bg1"/>
                          </a:solidFill>
                          <a:latin typeface="Courier New" panose="02070309020205020404" pitchFamily="49" charset="0"/>
                          <a:cs typeface="Courier New" panose="02070309020205020404" pitchFamily="49" charset="0"/>
                        </a:rPr>
                        <a:t>false</a:t>
                      </a:r>
                      <a:endParaRPr lang="en-CA" b="0" dirty="0">
                        <a:solidFill>
                          <a:schemeClr val="bg1"/>
                        </a:solidFill>
                        <a:latin typeface="Courier New" panose="02070309020205020404" pitchFamily="49" charset="0"/>
                        <a:cs typeface="Courier New" panose="02070309020205020404" pitchFamily="49" charset="0"/>
                      </a:endParaRPr>
                    </a:p>
                  </a:txBody>
                  <a:tcPr>
                    <a:lnT w="12700" cap="flat" cmpd="sng" algn="ctr">
                      <a:solidFill>
                        <a:schemeClr val="bg1"/>
                      </a:solidFill>
                      <a:prstDash val="solid"/>
                      <a:round/>
                      <a:headEnd type="none" w="med" len="med"/>
                      <a:tailEnd type="none" w="med" len="med"/>
                    </a:lnT>
                    <a:solidFill>
                      <a:schemeClr val="tx1"/>
                    </a:solidFill>
                  </a:tcPr>
                </a:tc>
                <a:tc>
                  <a:txBody>
                    <a:bodyPr/>
                    <a:lstStyle/>
                    <a:p>
                      <a:r>
                        <a:rPr lang="en-CA" b="1" dirty="0" smtClean="0">
                          <a:latin typeface="Courier New" panose="02070309020205020404" pitchFamily="49" charset="0"/>
                          <a:cs typeface="Courier New" panose="02070309020205020404" pitchFamily="49" charset="0"/>
                        </a:rPr>
                        <a:t>true</a:t>
                      </a:r>
                      <a:endParaRPr lang="en-CA" b="1" dirty="0">
                        <a:latin typeface="Courier New" panose="02070309020205020404" pitchFamily="49" charset="0"/>
                        <a:cs typeface="Courier New" panose="02070309020205020404" pitchFamily="49"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CA" b="1" dirty="0" smtClean="0">
                          <a:latin typeface="Courier New" panose="02070309020205020404" pitchFamily="49" charset="0"/>
                          <a:cs typeface="Courier New" panose="02070309020205020404" pitchFamily="49" charset="0"/>
                        </a:rPr>
                        <a:t>false</a:t>
                      </a:r>
                      <a:endParaRPr lang="en-CA" b="1" dirty="0">
                        <a:latin typeface="Courier New" panose="02070309020205020404" pitchFamily="49" charset="0"/>
                        <a:cs typeface="Courier New" panose="02070309020205020404" pitchFamily="49"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55374509"/>
              </p:ext>
            </p:extLst>
          </p:nvPr>
        </p:nvGraphicFramePr>
        <p:xfrm>
          <a:off x="9294025" y="4802008"/>
          <a:ext cx="1753386" cy="731520"/>
        </p:xfrm>
        <a:graphic>
          <a:graphicData uri="http://schemas.openxmlformats.org/drawingml/2006/table">
            <a:tbl>
              <a:tblPr firstRow="1" bandRow="1">
                <a:tableStyleId>{7E9639D4-E3E2-4D34-9284-5A2195B3D0D7}</a:tableStyleId>
              </a:tblPr>
              <a:tblGrid>
                <a:gridCol w="876183"/>
                <a:gridCol w="877203"/>
              </a:tblGrid>
              <a:tr h="365760">
                <a:tc>
                  <a:txBody>
                    <a:bodyPr/>
                    <a:lstStyle/>
                    <a:p>
                      <a:r>
                        <a:rPr lang="en-CA" b="0" dirty="0" smtClean="0">
                          <a:latin typeface="Courier New" panose="02070309020205020404" pitchFamily="49" charset="0"/>
                          <a:cs typeface="Courier New" panose="02070309020205020404" pitchFamily="49" charset="0"/>
                        </a:rPr>
                        <a:t>true</a:t>
                      </a:r>
                      <a:endParaRPr lang="en-CA" b="0" dirty="0">
                        <a:latin typeface="Courier New" panose="02070309020205020404" pitchFamily="49" charset="0"/>
                        <a:cs typeface="Courier New" panose="02070309020205020404" pitchFamily="49" charset="0"/>
                      </a:endParaRPr>
                    </a:p>
                  </a:txBody>
                  <a:tcPr>
                    <a:lnR w="12700" cap="flat" cmpd="sng" algn="ctr">
                      <a:solidFill>
                        <a:schemeClr val="bg1"/>
                      </a:solidFill>
                      <a:prstDash val="solid"/>
                      <a:round/>
                      <a:headEnd type="none" w="med" len="med"/>
                      <a:tailEnd type="none" w="med" len="med"/>
                    </a:lnR>
                  </a:tcPr>
                </a:tc>
                <a:tc>
                  <a:txBody>
                    <a:bodyPr/>
                    <a:lstStyle/>
                    <a:p>
                      <a:r>
                        <a:rPr lang="en-CA" b="0" dirty="0" smtClean="0">
                          <a:latin typeface="Courier New" panose="02070309020205020404" pitchFamily="49" charset="0"/>
                          <a:cs typeface="Courier New" panose="02070309020205020404" pitchFamily="49" charset="0"/>
                        </a:rPr>
                        <a:t>false</a:t>
                      </a:r>
                      <a:endParaRPr lang="en-CA" b="0" dirty="0">
                        <a:latin typeface="Courier New" panose="02070309020205020404" pitchFamily="49" charset="0"/>
                        <a:cs typeface="Courier New" panose="02070309020205020404" pitchFamily="49" charset="0"/>
                      </a:endParaRPr>
                    </a:p>
                  </a:txBody>
                  <a:tcPr>
                    <a:lnL w="12700" cap="flat" cmpd="sng" algn="ctr">
                      <a:solidFill>
                        <a:schemeClr val="bg1"/>
                      </a:solidFill>
                      <a:prstDash val="solid"/>
                      <a:round/>
                      <a:headEnd type="none" w="med" len="med"/>
                      <a:tailEnd type="none" w="med" len="med"/>
                    </a:lnL>
                  </a:tcPr>
                </a:tc>
              </a:tr>
              <a:tr h="365760">
                <a:tc>
                  <a:txBody>
                    <a:bodyPr/>
                    <a:lstStyle/>
                    <a:p>
                      <a:r>
                        <a:rPr lang="en-CA" b="1" dirty="0" smtClean="0">
                          <a:latin typeface="Courier New" panose="02070309020205020404" pitchFamily="49" charset="0"/>
                          <a:cs typeface="Courier New" panose="02070309020205020404" pitchFamily="49" charset="0"/>
                        </a:rPr>
                        <a:t>false</a:t>
                      </a:r>
                      <a:endParaRPr lang="en-CA" b="1" dirty="0">
                        <a:latin typeface="Courier New" panose="02070309020205020404" pitchFamily="49" charset="0"/>
                        <a:cs typeface="Courier New" panose="02070309020205020404" pitchFamily="49" charset="0"/>
                      </a:endParaRPr>
                    </a:p>
                  </a:txBody>
                  <a:tcPr>
                    <a:lnR w="12700" cap="flat" cmpd="sng" algn="ctr">
                      <a:solidFill>
                        <a:schemeClr val="tx1"/>
                      </a:solidFill>
                      <a:prstDash val="solid"/>
                      <a:round/>
                      <a:headEnd type="none" w="med" len="med"/>
                      <a:tailEnd type="none" w="med" len="med"/>
                    </a:lnR>
                  </a:tcPr>
                </a:tc>
                <a:tc>
                  <a:txBody>
                    <a:bodyPr/>
                    <a:lstStyle/>
                    <a:p>
                      <a:r>
                        <a:rPr lang="en-CA" b="1" dirty="0" smtClean="0">
                          <a:latin typeface="Courier New" panose="02070309020205020404" pitchFamily="49" charset="0"/>
                          <a:cs typeface="Courier New" panose="02070309020205020404" pitchFamily="49" charset="0"/>
                        </a:rPr>
                        <a:t>true</a:t>
                      </a:r>
                      <a:endParaRPr lang="en-CA" b="1" dirty="0">
                        <a:latin typeface="Courier New" panose="02070309020205020404" pitchFamily="49" charset="0"/>
                        <a:cs typeface="Courier New" panose="02070309020205020404" pitchFamily="49" charset="0"/>
                      </a:endParaRPr>
                    </a:p>
                  </a:txBody>
                  <a:tcPr>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2210961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Review Questions</a:t>
            </a:r>
            <a:endParaRPr lang="en-CA" dirty="0"/>
          </a:p>
        </p:txBody>
      </p:sp>
      <p:sp>
        <p:nvSpPr>
          <p:cNvPr id="3" name="Content Placeholder 2"/>
          <p:cNvSpPr>
            <a:spLocks noGrp="1"/>
          </p:cNvSpPr>
          <p:nvPr>
            <p:ph idx="1"/>
          </p:nvPr>
        </p:nvSpPr>
        <p:spPr/>
        <p:txBody>
          <a:bodyPr/>
          <a:lstStyle/>
          <a:p>
            <a:r>
              <a:rPr lang="en-CA" dirty="0">
                <a:solidFill>
                  <a:schemeClr val="tx1">
                    <a:lumMod val="85000"/>
                  </a:schemeClr>
                </a:solidFill>
              </a:rPr>
              <a:t>Solve the following problems on your computer</a:t>
            </a:r>
          </a:p>
          <a:p>
            <a:r>
              <a:rPr lang="en-CA" dirty="0">
                <a:solidFill>
                  <a:schemeClr val="tx1">
                    <a:lumMod val="85000"/>
                  </a:schemeClr>
                </a:solidFill>
              </a:rPr>
              <a:t>You can use a </a:t>
            </a:r>
            <a:r>
              <a:rPr lang="en-CA" dirty="0" smtClean="0">
                <a:solidFill>
                  <a:schemeClr val="tx1">
                    <a:lumMod val="85000"/>
                  </a:schemeClr>
                </a:solidFill>
              </a:rPr>
              <a:t>calculator</a:t>
            </a:r>
            <a:endParaRPr lang="en-CA" dirty="0">
              <a:solidFill>
                <a:schemeClr val="tx1">
                  <a:lumMod val="8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2925168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Review Questions</a:t>
            </a:r>
          </a:p>
        </p:txBody>
      </p:sp>
      <p:sp>
        <p:nvSpPr>
          <p:cNvPr id="3" name="Content Placeholder 2"/>
          <p:cNvSpPr>
            <a:spLocks noGrp="1"/>
          </p:cNvSpPr>
          <p:nvPr>
            <p:ph idx="1"/>
          </p:nvPr>
        </p:nvSpPr>
        <p:spPr>
          <a:xfrm>
            <a:off x="1141413" y="1440383"/>
            <a:ext cx="10664144" cy="4350818"/>
          </a:xfrm>
        </p:spPr>
        <p:txBody>
          <a:bodyPr/>
          <a:lstStyle/>
          <a:p>
            <a:pPr marL="514350" indent="-514350">
              <a:buFont typeface="+mj-lt"/>
              <a:buAutoNum type="arabicParenR"/>
            </a:pPr>
            <a:r>
              <a:rPr lang="en-CA" dirty="0">
                <a:solidFill>
                  <a:schemeClr val="tx1">
                    <a:lumMod val="85000"/>
                  </a:schemeClr>
                </a:solidFill>
              </a:rPr>
              <a:t>Convert </a:t>
            </a:r>
            <a:r>
              <a:rPr lang="en-CA" dirty="0" smtClean="0">
                <a:solidFill>
                  <a:schemeClr val="tx1">
                    <a:lumMod val="85000"/>
                  </a:schemeClr>
                </a:solidFill>
                <a:latin typeface="Courier New" panose="02070309020205020404" pitchFamily="49" charset="0"/>
                <a:cs typeface="Courier New" panose="02070309020205020404" pitchFamily="49" charset="0"/>
              </a:rPr>
              <a:t>46</a:t>
            </a:r>
            <a:r>
              <a:rPr lang="en-CA" dirty="0" smtClean="0">
                <a:solidFill>
                  <a:schemeClr val="tx1">
                    <a:lumMod val="85000"/>
                  </a:schemeClr>
                </a:solidFill>
              </a:rPr>
              <a:t> </a:t>
            </a:r>
            <a:r>
              <a:rPr lang="en-CA" dirty="0">
                <a:solidFill>
                  <a:schemeClr val="tx1">
                    <a:lumMod val="85000"/>
                  </a:schemeClr>
                </a:solidFill>
              </a:rPr>
              <a:t>to base 2 (binary)</a:t>
            </a:r>
          </a:p>
          <a:p>
            <a:pPr marL="514350" indent="-514350">
              <a:buFont typeface="+mj-lt"/>
              <a:buAutoNum type="arabicParenR"/>
            </a:pPr>
            <a:r>
              <a:rPr lang="en-CA" dirty="0">
                <a:solidFill>
                  <a:schemeClr val="tx1">
                    <a:lumMod val="85000"/>
                  </a:schemeClr>
                </a:solidFill>
              </a:rPr>
              <a:t>Convert </a:t>
            </a:r>
            <a:r>
              <a:rPr lang="en-CA" dirty="0">
                <a:solidFill>
                  <a:schemeClr val="tx1">
                    <a:lumMod val="85000"/>
                  </a:schemeClr>
                </a:solidFill>
                <a:latin typeface="Courier New" panose="02070309020205020404" pitchFamily="49" charset="0"/>
                <a:cs typeface="Courier New" panose="02070309020205020404" pitchFamily="49" charset="0"/>
              </a:rPr>
              <a:t>1011010</a:t>
            </a:r>
            <a:r>
              <a:rPr lang="en-CA" dirty="0">
                <a:solidFill>
                  <a:schemeClr val="tx1">
                    <a:lumMod val="85000"/>
                  </a:schemeClr>
                </a:solidFill>
              </a:rPr>
              <a:t> into base 10 (decimal)</a:t>
            </a:r>
          </a:p>
          <a:p>
            <a:pPr marL="514350" indent="-514350">
              <a:buFont typeface="+mj-lt"/>
              <a:buAutoNum type="arabicParenR"/>
            </a:pPr>
            <a:r>
              <a:rPr lang="en-CA" dirty="0">
                <a:solidFill>
                  <a:schemeClr val="tx1">
                    <a:lumMod val="85000"/>
                  </a:schemeClr>
                </a:solidFill>
              </a:rPr>
              <a:t>Evaluate </a:t>
            </a:r>
            <a:r>
              <a:rPr lang="en-CA" dirty="0" smtClean="0">
                <a:solidFill>
                  <a:schemeClr val="tx1">
                    <a:lumMod val="85000"/>
                  </a:schemeClr>
                </a:solidFill>
                <a:latin typeface="Courier New" panose="02070309020205020404" pitchFamily="49" charset="0"/>
                <a:cs typeface="Courier New" panose="02070309020205020404" pitchFamily="49" charset="0"/>
              </a:rPr>
              <a:t>[(</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&amp;&amp;</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a:solidFill>
                  <a:schemeClr val="tx1">
                    <a:lumMod val="85000"/>
                  </a:schemeClr>
                </a:solidFill>
                <a:latin typeface="Courier New" panose="02070309020205020404" pitchFamily="49" charset="0"/>
                <a:cs typeface="Courier New" panose="02070309020205020404" pitchFamily="49" charset="0"/>
              </a:rPr>
              <a:t>]</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a:t>
            </a:r>
            <a:r>
              <a:rPr lang="en-CA" dirty="0" smtClean="0">
                <a:solidFill>
                  <a:srgbClr val="FFC000"/>
                </a:solidFill>
                <a:latin typeface="Courier New" panose="02070309020205020404" pitchFamily="49" charset="0"/>
                <a:cs typeface="Courier New" panose="02070309020205020404" pitchFamily="49" charset="0"/>
              </a:rPr>
              <a:t>true</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a:solidFill>
                  <a:schemeClr val="tx1">
                    <a:lumMod val="85000"/>
                  </a:schemeClr>
                </a:solidFill>
                <a:latin typeface="Courier New" panose="02070309020205020404" pitchFamily="49" charset="0"/>
                <a:cs typeface="Courier New" panose="02070309020205020404" pitchFamily="49" charset="0"/>
              </a:rPr>
              <a:t>]</a:t>
            </a:r>
            <a:r>
              <a:rPr lang="en-CA" dirty="0">
                <a:solidFill>
                  <a:srgbClr val="FF0000"/>
                </a:solidFill>
                <a:latin typeface="Courier New" panose="02070309020205020404" pitchFamily="49" charset="0"/>
                <a:cs typeface="Courier New" panose="02070309020205020404" pitchFamily="49" charset="0"/>
              </a:rPr>
              <a:t>!</a:t>
            </a:r>
          </a:p>
          <a:p>
            <a:pPr marL="514350" indent="-514350">
              <a:buFont typeface="+mj-lt"/>
              <a:buAutoNum type="arabicParenR"/>
            </a:pPr>
            <a:r>
              <a:rPr lang="en-CA" dirty="0">
                <a:solidFill>
                  <a:schemeClr val="tx1">
                    <a:lumMod val="85000"/>
                  </a:schemeClr>
                </a:solidFill>
              </a:rPr>
              <a:t>Evaluate </a:t>
            </a:r>
            <a:r>
              <a:rPr lang="en-CA" dirty="0">
                <a:solidFill>
                  <a:schemeClr val="tx1">
                    <a:lumMod val="85000"/>
                  </a:schemeClr>
                </a:solidFill>
                <a:latin typeface="Courier New" panose="02070309020205020404" pitchFamily="49" charset="0"/>
                <a:cs typeface="Courier New" panose="02070309020205020404" pitchFamily="49" charset="0"/>
              </a:rPr>
              <a:t>{[(1101)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latin typeface="Courier New" panose="02070309020205020404" pitchFamily="49" charset="0"/>
                <a:cs typeface="Courier New" panose="02070309020205020404" pitchFamily="49" charset="0"/>
              </a:rPr>
              <a:t> (10010)</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latin typeface="Courier New" panose="02070309020205020404" pitchFamily="49" charset="0"/>
                <a:cs typeface="Courier New" panose="02070309020205020404" pitchFamily="49" charset="0"/>
              </a:rPr>
              <a:t> [(10011)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(10101)</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(100111)</a:t>
            </a:r>
          </a:p>
          <a:p>
            <a:pPr marL="0" indent="0">
              <a:buNone/>
            </a:pPr>
            <a:endParaRPr lang="en-CA" dirty="0">
              <a:solidFill>
                <a:schemeClr val="tx1">
                  <a:lumMod val="85000"/>
                </a:schemeClr>
              </a:solidFill>
            </a:endParaRPr>
          </a:p>
          <a:p>
            <a:pPr marL="0" indent="0">
              <a:buNone/>
            </a:pPr>
            <a:r>
              <a:rPr lang="en-CA" dirty="0">
                <a:solidFill>
                  <a:schemeClr val="tx1"/>
                </a:solidFill>
              </a:rPr>
              <a:t>Bonus:</a:t>
            </a:r>
            <a:r>
              <a:rPr lang="en-CA" dirty="0">
                <a:solidFill>
                  <a:schemeClr val="tx1">
                    <a:lumMod val="85000"/>
                  </a:schemeClr>
                </a:solidFill>
              </a:rPr>
              <a:t> </a:t>
            </a:r>
            <a:r>
              <a:rPr lang="en-CA" dirty="0" smtClean="0">
                <a:solidFill>
                  <a:schemeClr val="tx1">
                    <a:lumMod val="85000"/>
                  </a:schemeClr>
                </a:solidFill>
              </a:rPr>
              <a:t>To satisfy the condition below, does </a:t>
            </a:r>
            <a:r>
              <a:rPr lang="en-CA" u="sng" dirty="0" smtClean="0">
                <a:solidFill>
                  <a:schemeClr val="tx1">
                    <a:lumMod val="50000"/>
                  </a:schemeClr>
                </a:solidFill>
                <a:latin typeface="Courier New" panose="02070309020205020404" pitchFamily="49" charset="0"/>
                <a:cs typeface="Courier New" panose="02070309020205020404" pitchFamily="49" charset="0"/>
              </a:rPr>
              <a:t>??</a:t>
            </a:r>
            <a:r>
              <a:rPr lang="en-CA" dirty="0" smtClean="0">
                <a:solidFill>
                  <a:schemeClr val="tx1">
                    <a:lumMod val="85000"/>
                  </a:schemeClr>
                </a:solidFill>
              </a:rPr>
              <a:t> have to be </a:t>
            </a:r>
            <a:r>
              <a:rPr lang="en-CA" dirty="0" smtClean="0">
                <a:solidFill>
                  <a:srgbClr val="FFC000"/>
                </a:solidFill>
                <a:latin typeface="Courier New" panose="02070309020205020404" pitchFamily="49" charset="0"/>
                <a:cs typeface="Courier New" panose="02070309020205020404" pitchFamily="49" charset="0"/>
              </a:rPr>
              <a:t>true</a:t>
            </a:r>
            <a:r>
              <a:rPr lang="en-CA" dirty="0" smtClean="0">
                <a:solidFill>
                  <a:schemeClr val="tx1">
                    <a:lumMod val="85000"/>
                  </a:schemeClr>
                </a:solidFill>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solidFill>
                  <a:schemeClr val="tx1">
                    <a:lumMod val="85000"/>
                  </a:schemeClr>
                </a:solidFill>
              </a:rPr>
              <a:t>, or can it be both?</a:t>
            </a:r>
          </a:p>
          <a:p>
            <a:pPr marL="0" indent="0">
              <a:buNone/>
            </a:pP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false</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u="sng" dirty="0" smtClean="0">
                <a:solidFill>
                  <a:schemeClr val="tx1">
                    <a:lumMod val="50000"/>
                  </a:schemeClr>
                </a:solidFill>
                <a:latin typeface="Courier New" panose="02070309020205020404" pitchFamily="49" charset="0"/>
                <a:cs typeface="Courier New" panose="02070309020205020404" pitchFamily="49" charset="0"/>
              </a:rPr>
              <a:t> ?? </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0000"/>
                </a:solidFill>
                <a:latin typeface="Courier New" panose="02070309020205020404" pitchFamily="49" charset="0"/>
                <a:cs typeface="Courier New" panose="02070309020205020404" pitchFamily="49" charset="0"/>
              </a:rPr>
              <a:t>!</a:t>
            </a:r>
            <a:r>
              <a:rPr lang="en-CA" dirty="0" smtClean="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a:t>
            </a:r>
            <a:r>
              <a:rPr lang="en-CA" dirty="0" smtClean="0">
                <a:solidFill>
                  <a:srgbClr val="FFC000"/>
                </a:solidFill>
                <a:latin typeface="Courier New" panose="02070309020205020404" pitchFamily="49" charset="0"/>
                <a:cs typeface="Courier New" panose="02070309020205020404" pitchFamily="49" charset="0"/>
              </a:rPr>
              <a:t>false</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&amp;&amp;</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a:solidFill>
                  <a:srgbClr val="FF0000"/>
                </a:solidFill>
                <a:latin typeface="Courier New" panose="02070309020205020404" pitchFamily="49" charset="0"/>
                <a:cs typeface="Courier New" panose="02070309020205020404" pitchFamily="49" charset="0"/>
              </a:rPr>
              <a:t>=</a:t>
            </a:r>
            <a:r>
              <a:rPr lang="en-CA" dirty="0">
                <a:solidFill>
                  <a:schemeClr val="tx1">
                    <a:lumMod val="85000"/>
                  </a:schemeClr>
                </a:solidFill>
                <a:latin typeface="Courier New" panose="02070309020205020404" pitchFamily="49" charset="0"/>
                <a:cs typeface="Courier New" panose="02070309020205020404" pitchFamily="49" charset="0"/>
              </a:rPr>
              <a:t> </a:t>
            </a:r>
            <a:r>
              <a:rPr lang="en-CA" dirty="0" smtClean="0">
                <a:solidFill>
                  <a:srgbClr val="FFC000"/>
                </a:solidFill>
                <a:latin typeface="Courier New" panose="02070309020205020404" pitchFamily="49" charset="0"/>
                <a:cs typeface="Courier New" panose="02070309020205020404" pitchFamily="49" charset="0"/>
              </a:rPr>
              <a:t>true</a:t>
            </a:r>
            <a:endParaRPr lang="en-CA" dirty="0">
              <a:solidFill>
                <a:srgbClr val="FFC000"/>
              </a:solidFill>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1855868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838874"/>
          </a:xfrm>
        </p:spPr>
        <p:txBody>
          <a:bodyPr/>
          <a:lstStyle/>
          <a:p>
            <a:r>
              <a:rPr lang="en-CA" dirty="0" smtClean="0"/>
              <a:t>Review Questions – Answers</a:t>
            </a:r>
            <a:endParaRPr lang="en-CA" dirty="0"/>
          </a:p>
        </p:txBody>
      </p:sp>
      <p:sp>
        <p:nvSpPr>
          <p:cNvPr id="3" name="Content Placeholder 2"/>
          <p:cNvSpPr>
            <a:spLocks noGrp="1"/>
          </p:cNvSpPr>
          <p:nvPr>
            <p:ph idx="1"/>
          </p:nvPr>
        </p:nvSpPr>
        <p:spPr/>
        <p:txBody>
          <a:bodyPr/>
          <a:lstStyle/>
          <a:p>
            <a:pPr marL="514350" indent="-514350">
              <a:buFont typeface="+mj-lt"/>
              <a:buAutoNum type="arabicParenR"/>
            </a:pPr>
            <a:r>
              <a:rPr lang="en-CA" dirty="0" smtClean="0">
                <a:solidFill>
                  <a:schemeClr val="tx1">
                    <a:lumMod val="85000"/>
                  </a:schemeClr>
                </a:solidFill>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101110</a:t>
            </a:r>
            <a:r>
              <a:rPr lang="en-CA" dirty="0" smtClean="0">
                <a:solidFill>
                  <a:schemeClr val="tx1">
                    <a:lumMod val="85000"/>
                  </a:schemeClr>
                </a:solidFill>
              </a:rPr>
              <a:t> </a:t>
            </a:r>
          </a:p>
          <a:p>
            <a:pPr marL="514350" indent="-514350">
              <a:buFont typeface="+mj-lt"/>
              <a:buAutoNum type="arabicParenR"/>
            </a:pPr>
            <a:r>
              <a:rPr lang="en-CA" dirty="0" smtClean="0">
                <a:solidFill>
                  <a:schemeClr val="tx1">
                    <a:lumMod val="85000"/>
                  </a:schemeClr>
                </a:solidFill>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90</a:t>
            </a:r>
          </a:p>
          <a:p>
            <a:pPr marL="514350" indent="-514350">
              <a:buFont typeface="+mj-lt"/>
              <a:buAutoNum type="arabicParenR"/>
            </a:pPr>
            <a:r>
              <a:rPr lang="en-CA" dirty="0" smtClean="0">
                <a:solidFill>
                  <a:schemeClr val="tx1">
                    <a:lumMod val="85000"/>
                  </a:schemeClr>
                </a:solidFill>
                <a:cs typeface="Courier New" panose="02070309020205020404" pitchFamily="49" charset="0"/>
              </a:rPr>
              <a:t> </a:t>
            </a:r>
            <a:r>
              <a:rPr lang="en-CA" dirty="0">
                <a:solidFill>
                  <a:schemeClr val="tx1">
                    <a:lumMod val="85000"/>
                  </a:schemeClr>
                </a:solidFill>
                <a:latin typeface="Courier New" panose="02070309020205020404" pitchFamily="49" charset="0"/>
                <a:cs typeface="Courier New" panose="02070309020205020404" pitchFamily="49" charset="0"/>
              </a:rPr>
              <a:t>t</a:t>
            </a:r>
            <a:r>
              <a:rPr lang="en-CA" dirty="0" smtClean="0">
                <a:solidFill>
                  <a:schemeClr val="tx1">
                    <a:lumMod val="85000"/>
                  </a:schemeClr>
                </a:solidFill>
                <a:latin typeface="Courier New" panose="02070309020205020404" pitchFamily="49" charset="0"/>
                <a:cs typeface="Courier New" panose="02070309020205020404" pitchFamily="49" charset="0"/>
              </a:rPr>
              <a:t>rue</a:t>
            </a:r>
          </a:p>
          <a:p>
            <a:pPr marL="514350" indent="-514350">
              <a:buFont typeface="+mj-lt"/>
              <a:buAutoNum type="arabicParenR"/>
            </a:pPr>
            <a:r>
              <a:rPr lang="en-CA" dirty="0" smtClean="0">
                <a:solidFill>
                  <a:schemeClr val="tx1">
                    <a:lumMod val="85000"/>
                  </a:schemeClr>
                </a:solidFill>
                <a:cs typeface="Courier New" panose="02070309020205020404" pitchFamily="49" charset="0"/>
              </a:rPr>
              <a:t> </a:t>
            </a:r>
            <a:r>
              <a:rPr lang="en-CA" dirty="0" smtClean="0">
                <a:solidFill>
                  <a:schemeClr val="tx1">
                    <a:lumMod val="85000"/>
                  </a:schemeClr>
                </a:solidFill>
                <a:latin typeface="Courier New" panose="02070309020205020404" pitchFamily="49" charset="0"/>
                <a:cs typeface="Courier New" panose="02070309020205020404" pitchFamily="49" charset="0"/>
              </a:rPr>
              <a:t>101111</a:t>
            </a:r>
            <a:r>
              <a:rPr lang="en-CA" dirty="0" smtClean="0">
                <a:solidFill>
                  <a:schemeClr val="tx1">
                    <a:lumMod val="85000"/>
                  </a:schemeClr>
                </a:solidFill>
              </a:rPr>
              <a:t> (in Binary), or </a:t>
            </a:r>
            <a:r>
              <a:rPr lang="en-CA" dirty="0" smtClean="0">
                <a:solidFill>
                  <a:schemeClr val="tx1">
                    <a:lumMod val="85000"/>
                  </a:schemeClr>
                </a:solidFill>
                <a:latin typeface="Courier New" panose="02070309020205020404" pitchFamily="49" charset="0"/>
                <a:cs typeface="Courier New" panose="02070309020205020404" pitchFamily="49" charset="0"/>
              </a:rPr>
              <a:t>47</a:t>
            </a:r>
            <a:r>
              <a:rPr lang="en-CA" dirty="0" smtClean="0">
                <a:solidFill>
                  <a:schemeClr val="tx1">
                    <a:lumMod val="85000"/>
                  </a:schemeClr>
                </a:solidFill>
              </a:rPr>
              <a:t> (in Decimal)</a:t>
            </a:r>
          </a:p>
          <a:p>
            <a:pPr marL="0" indent="0">
              <a:buNone/>
            </a:pPr>
            <a:endParaRPr lang="en-CA" dirty="0" smtClean="0">
              <a:solidFill>
                <a:schemeClr val="tx1">
                  <a:lumMod val="85000"/>
                </a:schemeClr>
              </a:solidFill>
            </a:endParaRPr>
          </a:p>
          <a:p>
            <a:pPr marL="0" indent="0">
              <a:buNone/>
            </a:pPr>
            <a:r>
              <a:rPr lang="en-CA" dirty="0" smtClean="0">
                <a:solidFill>
                  <a:schemeClr val="tx1"/>
                </a:solidFill>
              </a:rPr>
              <a:t>Bonus:</a:t>
            </a:r>
            <a:r>
              <a:rPr lang="en-CA" dirty="0" smtClean="0">
                <a:solidFill>
                  <a:schemeClr val="tx1">
                    <a:lumMod val="85000"/>
                  </a:schemeClr>
                </a:solidFill>
              </a:rPr>
              <a:t> The missing value can </a:t>
            </a:r>
            <a:r>
              <a:rPr lang="en-CA" i="1" dirty="0" smtClean="0">
                <a:solidFill>
                  <a:schemeClr val="tx1">
                    <a:lumMod val="85000"/>
                  </a:schemeClr>
                </a:solidFill>
              </a:rPr>
              <a:t>only</a:t>
            </a:r>
            <a:r>
              <a:rPr lang="en-CA" dirty="0" smtClean="0">
                <a:solidFill>
                  <a:schemeClr val="tx1">
                    <a:lumMod val="85000"/>
                  </a:schemeClr>
                </a:solidFill>
              </a:rPr>
              <a:t> be </a:t>
            </a:r>
            <a:r>
              <a:rPr lang="en-CA" dirty="0" smtClean="0">
                <a:solidFill>
                  <a:schemeClr val="tx1">
                    <a:lumMod val="85000"/>
                  </a:schemeClr>
                </a:solidFill>
                <a:latin typeface="Courier New" panose="02070309020205020404" pitchFamily="49" charset="0"/>
                <a:cs typeface="Courier New" panose="02070309020205020404" pitchFamily="49" charset="0"/>
              </a:rPr>
              <a:t>false</a:t>
            </a:r>
            <a:endParaRPr lang="en-CA" dirty="0">
              <a:solidFill>
                <a:schemeClr val="tx1">
                  <a:lumMod val="85000"/>
                </a:schemeClr>
              </a:solidFill>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67411" y="4711201"/>
            <a:ext cx="1080000" cy="1080000"/>
          </a:xfrm>
          <a:prstGeom prst="ellipse">
            <a:avLst/>
          </a:prstGeom>
          <a:ln>
            <a:noFill/>
          </a:ln>
          <a:effectLst>
            <a:softEdge rad="112500"/>
          </a:effectLst>
        </p:spPr>
      </p:pic>
    </p:spTree>
    <p:extLst>
      <p:ext uri="{BB962C8B-B14F-4D97-AF65-F5344CB8AC3E}">
        <p14:creationId xmlns:p14="http://schemas.microsoft.com/office/powerpoint/2010/main" val="170367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Variables</a:t>
            </a:r>
            <a:endParaRPr lang="en-CA" dirty="0"/>
          </a:p>
        </p:txBody>
      </p:sp>
      <p:sp>
        <p:nvSpPr>
          <p:cNvPr id="3" name="Content Placeholder 2"/>
          <p:cNvSpPr>
            <a:spLocks noGrp="1"/>
          </p:cNvSpPr>
          <p:nvPr>
            <p:ph idx="1"/>
          </p:nvPr>
        </p:nvSpPr>
        <p:spPr>
          <a:xfrm>
            <a:off x="1141413" y="1440382"/>
            <a:ext cx="10057890" cy="4350818"/>
          </a:xfrm>
        </p:spPr>
        <p:txBody>
          <a:bodyPr>
            <a:normAutofit fontScale="85000" lnSpcReduction="20000"/>
          </a:bodyPr>
          <a:lstStyle/>
          <a:p>
            <a:r>
              <a:rPr lang="en-CA" dirty="0"/>
              <a:t>A “container” to store data in, and recall data </a:t>
            </a:r>
            <a:r>
              <a:rPr lang="en-CA" dirty="0" smtClean="0"/>
              <a:t>from, held in the computer’s memory (</a:t>
            </a:r>
            <a:r>
              <a:rPr lang="en-CA" dirty="0" smtClean="0">
                <a:solidFill>
                  <a:srgbClr val="FFFF00"/>
                </a:solidFill>
              </a:rPr>
              <a:t>RAM</a:t>
            </a:r>
            <a:r>
              <a:rPr lang="en-CA" dirty="0" smtClean="0"/>
              <a:t>)</a:t>
            </a:r>
            <a:endParaRPr lang="en-CA" dirty="0"/>
          </a:p>
          <a:p>
            <a:pPr lvl="1"/>
            <a:r>
              <a:rPr lang="en-CA" dirty="0"/>
              <a:t>Imagine a </a:t>
            </a:r>
            <a:r>
              <a:rPr lang="en-CA" dirty="0" smtClean="0"/>
              <a:t>shelf of Tupperware boxes in a fridge</a:t>
            </a:r>
            <a:endParaRPr lang="en-CA" dirty="0"/>
          </a:p>
          <a:p>
            <a:r>
              <a:rPr lang="en-CA" dirty="0"/>
              <a:t>Often shortened to “var”</a:t>
            </a:r>
          </a:p>
          <a:p>
            <a:r>
              <a:rPr lang="en-CA" dirty="0"/>
              <a:t>Many different </a:t>
            </a:r>
            <a:r>
              <a:rPr lang="en-CA" dirty="0" smtClean="0"/>
              <a:t>types</a:t>
            </a:r>
            <a:endParaRPr lang="en-CA" dirty="0"/>
          </a:p>
          <a:p>
            <a:pPr lvl="1"/>
            <a:r>
              <a:rPr lang="en-CA" dirty="0" smtClean="0">
                <a:solidFill>
                  <a:srgbClr val="00B0F0"/>
                </a:solidFill>
                <a:latin typeface="Courier New" panose="02070309020205020404" pitchFamily="49" charset="0"/>
                <a:cs typeface="Courier New" panose="02070309020205020404" pitchFamily="49" charset="0"/>
              </a:rPr>
              <a:t>int</a:t>
            </a:r>
            <a:endParaRPr lang="en-CA" dirty="0">
              <a:solidFill>
                <a:srgbClr val="00B0F0"/>
              </a:solidFill>
              <a:latin typeface="Courier New" panose="02070309020205020404" pitchFamily="49" charset="0"/>
              <a:cs typeface="Courier New" panose="02070309020205020404" pitchFamily="49" charset="0"/>
            </a:endParaRPr>
          </a:p>
          <a:p>
            <a:pPr lvl="1"/>
            <a:r>
              <a:rPr lang="en-CA" dirty="0" smtClean="0">
                <a:solidFill>
                  <a:srgbClr val="00B0F0"/>
                </a:solidFill>
                <a:latin typeface="Courier New" panose="02070309020205020404" pitchFamily="49" charset="0"/>
                <a:cs typeface="Courier New" panose="02070309020205020404" pitchFamily="49" charset="0"/>
              </a:rPr>
              <a:t>float</a:t>
            </a:r>
            <a:endParaRPr lang="en-CA" dirty="0">
              <a:solidFill>
                <a:srgbClr val="00B0F0"/>
              </a:solidFill>
              <a:latin typeface="Courier New" panose="02070309020205020404" pitchFamily="49" charset="0"/>
              <a:cs typeface="Courier New" panose="02070309020205020404" pitchFamily="49" charset="0"/>
            </a:endParaRPr>
          </a:p>
          <a:p>
            <a:pPr lvl="1"/>
            <a:r>
              <a:rPr lang="en-CA" dirty="0">
                <a:solidFill>
                  <a:srgbClr val="00B0F0"/>
                </a:solidFill>
                <a:latin typeface="Courier New" panose="02070309020205020404" pitchFamily="49" charset="0"/>
                <a:cs typeface="Courier New" panose="02070309020205020404" pitchFamily="49" charset="0"/>
              </a:rPr>
              <a:t>b</a:t>
            </a:r>
            <a:r>
              <a:rPr lang="en-CA" dirty="0" smtClean="0">
                <a:solidFill>
                  <a:srgbClr val="00B0F0"/>
                </a:solidFill>
                <a:latin typeface="Courier New" panose="02070309020205020404" pitchFamily="49" charset="0"/>
                <a:cs typeface="Courier New" panose="02070309020205020404" pitchFamily="49" charset="0"/>
              </a:rPr>
              <a:t>ool</a:t>
            </a:r>
            <a:endParaRPr lang="en-CA" dirty="0">
              <a:solidFill>
                <a:srgbClr val="00B0F0"/>
              </a:solidFill>
              <a:latin typeface="Courier New" panose="02070309020205020404" pitchFamily="49" charset="0"/>
              <a:cs typeface="Courier New" panose="02070309020205020404" pitchFamily="49" charset="0"/>
            </a:endParaRPr>
          </a:p>
          <a:p>
            <a:pPr lvl="1"/>
            <a:r>
              <a:rPr lang="en-CA" dirty="0">
                <a:solidFill>
                  <a:srgbClr val="00B0F0"/>
                </a:solidFill>
                <a:latin typeface="Courier New" panose="02070309020205020404" pitchFamily="49" charset="0"/>
                <a:cs typeface="Courier New" panose="02070309020205020404" pitchFamily="49" charset="0"/>
              </a:rPr>
              <a:t>s</a:t>
            </a:r>
            <a:r>
              <a:rPr lang="en-CA" dirty="0" smtClean="0">
                <a:solidFill>
                  <a:srgbClr val="00B0F0"/>
                </a:solidFill>
                <a:latin typeface="Courier New" panose="02070309020205020404" pitchFamily="49" charset="0"/>
                <a:cs typeface="Courier New" panose="02070309020205020404" pitchFamily="49" charset="0"/>
              </a:rPr>
              <a:t>tring</a:t>
            </a:r>
          </a:p>
          <a:p>
            <a:pPr lvl="1"/>
            <a:r>
              <a:rPr lang="en-CA" dirty="0">
                <a:solidFill>
                  <a:srgbClr val="00B0F0"/>
                </a:solidFill>
                <a:latin typeface="Courier New" panose="02070309020205020404" pitchFamily="49" charset="0"/>
                <a:cs typeface="Courier New" panose="02070309020205020404" pitchFamily="49" charset="0"/>
              </a:rPr>
              <a:t>a</a:t>
            </a:r>
            <a:r>
              <a:rPr lang="en-CA" dirty="0" smtClean="0">
                <a:solidFill>
                  <a:srgbClr val="00B0F0"/>
                </a:solidFill>
                <a:latin typeface="Courier New" panose="02070309020205020404" pitchFamily="49" charset="0"/>
                <a:cs typeface="Courier New" panose="02070309020205020404" pitchFamily="49" charset="0"/>
              </a:rPr>
              <a:t>rray</a:t>
            </a:r>
          </a:p>
          <a:p>
            <a:r>
              <a:rPr lang="en-CA" dirty="0" smtClean="0"/>
              <a:t>Usually, variable names are written in </a:t>
            </a:r>
            <a:r>
              <a:rPr lang="en-CA" i="1" dirty="0" smtClean="0">
                <a:solidFill>
                  <a:srgbClr val="FFFF00"/>
                </a:solidFill>
              </a:rPr>
              <a:t>camel case</a:t>
            </a:r>
            <a:endParaRPr lang="en-CA" i="1" dirty="0" smtClean="0"/>
          </a:p>
          <a:p>
            <a:pPr lvl="1"/>
            <a:r>
              <a:rPr lang="en-CA" dirty="0" smtClean="0"/>
              <a:t>The first word is written lowercase, and the rest capitalized</a:t>
            </a:r>
          </a:p>
          <a:p>
            <a:pPr lvl="1"/>
            <a:r>
              <a:rPr lang="en-CA" dirty="0" smtClean="0">
                <a:solidFill>
                  <a:srgbClr val="0070C0"/>
                </a:solidFill>
                <a:latin typeface="Courier New" panose="02070309020205020404" pitchFamily="49" charset="0"/>
                <a:cs typeface="Courier New" panose="02070309020205020404" pitchFamily="49" charset="0"/>
              </a:rPr>
              <a:t>camelCaseExample</a:t>
            </a:r>
            <a:r>
              <a:rPr lang="en-CA" dirty="0" smtClean="0"/>
              <a:t>, </a:t>
            </a:r>
            <a:r>
              <a:rPr lang="en-CA" dirty="0" smtClean="0">
                <a:solidFill>
                  <a:srgbClr val="0070C0"/>
                </a:solidFill>
                <a:latin typeface="Courier New" panose="02070309020205020404" pitchFamily="49" charset="0"/>
                <a:cs typeface="Courier New" panose="02070309020205020404" pitchFamily="49" charset="0"/>
              </a:rPr>
              <a:t>mySuperAwesomeVariable</a:t>
            </a:r>
          </a:p>
          <a:p>
            <a:r>
              <a:rPr lang="en-CA" dirty="0"/>
              <a:t>Variables are </a:t>
            </a:r>
            <a:r>
              <a:rPr lang="en-CA" i="1" dirty="0">
                <a:solidFill>
                  <a:srgbClr val="FFFF00"/>
                </a:solidFill>
              </a:rPr>
              <a:t>case </a:t>
            </a:r>
            <a:r>
              <a:rPr lang="en-CA" i="1" dirty="0" smtClean="0">
                <a:solidFill>
                  <a:srgbClr val="FFFF00"/>
                </a:solidFill>
              </a:rPr>
              <a:t>sensitive</a:t>
            </a:r>
            <a:r>
              <a:rPr lang="en-CA" dirty="0" smtClean="0"/>
              <a:t>, meaning that </a:t>
            </a:r>
            <a:r>
              <a:rPr lang="en-CA" dirty="0" smtClean="0">
                <a:solidFill>
                  <a:srgbClr val="0070C0"/>
                </a:solidFill>
                <a:latin typeface="Courier New" panose="02070309020205020404" pitchFamily="49" charset="0"/>
                <a:cs typeface="Courier New" panose="02070309020205020404" pitchFamily="49" charset="0"/>
              </a:rPr>
              <a:t>myVariable</a:t>
            </a:r>
            <a:r>
              <a:rPr lang="en-CA" dirty="0" smtClean="0"/>
              <a:t> is not the same as </a:t>
            </a:r>
            <a:r>
              <a:rPr lang="en-CA" dirty="0" smtClean="0">
                <a:solidFill>
                  <a:srgbClr val="0070C0"/>
                </a:solidFill>
                <a:latin typeface="Courier New" panose="02070309020205020404" pitchFamily="49" charset="0"/>
                <a:cs typeface="Courier New" panose="02070309020205020404" pitchFamily="49" charset="0"/>
              </a:rPr>
              <a:t>MyVariable</a:t>
            </a:r>
            <a:r>
              <a:rPr lang="en-CA" dirty="0" smtClean="0"/>
              <a:t> or </a:t>
            </a:r>
            <a:r>
              <a:rPr lang="en-CA" dirty="0" smtClean="0">
                <a:solidFill>
                  <a:srgbClr val="0070C0"/>
                </a:solidFill>
                <a:latin typeface="Courier New" panose="02070309020205020404" pitchFamily="49" charset="0"/>
                <a:cs typeface="Courier New" panose="02070309020205020404" pitchFamily="49" charset="0"/>
              </a:rPr>
              <a:t>MYVARIABLE</a:t>
            </a:r>
            <a:endParaRPr lang="en-CA" dirty="0">
              <a:solidFill>
                <a:srgbClr val="0070C0"/>
              </a:solidFill>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9878" y="2271164"/>
            <a:ext cx="4087533" cy="2160000"/>
          </a:xfrm>
          <a:prstGeom prst="rect">
            <a:avLst/>
          </a:prstGeom>
        </p:spPr>
      </p:pic>
    </p:spTree>
    <p:extLst>
      <p:ext uri="{BB962C8B-B14F-4D97-AF65-F5344CB8AC3E}">
        <p14:creationId xmlns:p14="http://schemas.microsoft.com/office/powerpoint/2010/main" val="4097077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838874"/>
          </a:xfrm>
        </p:spPr>
        <p:txBody>
          <a:bodyPr/>
          <a:lstStyle/>
          <a:p>
            <a:r>
              <a:rPr lang="en-CA" dirty="0" smtClean="0"/>
              <a:t>Variables – int</a:t>
            </a:r>
            <a:endParaRPr lang="en-CA" dirty="0"/>
          </a:p>
        </p:txBody>
      </p:sp>
      <p:sp>
        <p:nvSpPr>
          <p:cNvPr id="3" name="Content Placeholder 2"/>
          <p:cNvSpPr>
            <a:spLocks noGrp="1"/>
          </p:cNvSpPr>
          <p:nvPr>
            <p:ph idx="1"/>
          </p:nvPr>
        </p:nvSpPr>
        <p:spPr/>
        <p:txBody>
          <a:bodyPr/>
          <a:lstStyle/>
          <a:p>
            <a:r>
              <a:rPr lang="en-CA" dirty="0" smtClean="0"/>
              <a:t>Short for “integer”</a:t>
            </a:r>
          </a:p>
          <a:p>
            <a:r>
              <a:rPr lang="en-CA" dirty="0" smtClean="0"/>
              <a:t>Holds whole number values</a:t>
            </a:r>
          </a:p>
          <a:p>
            <a:pPr lvl="1"/>
            <a:r>
              <a:rPr lang="en-CA" dirty="0" smtClean="0">
                <a:latin typeface="Courier New" panose="02070309020205020404" pitchFamily="49" charset="0"/>
                <a:cs typeface="Courier New" panose="02070309020205020404" pitchFamily="49" charset="0"/>
              </a:rPr>
              <a:t>3, 1, -20, -491, 385934</a:t>
            </a:r>
            <a:endParaRPr lang="en-CA" dirty="0">
              <a:latin typeface="Courier New" panose="02070309020205020404" pitchFamily="49" charset="0"/>
              <a:cs typeface="Courier New" panose="02070309020205020404" pitchFamily="49" charset="0"/>
            </a:endParaRPr>
          </a:p>
          <a:p>
            <a:r>
              <a:rPr lang="en-CA" i="1" dirty="0" smtClean="0"/>
              <a:t>Cannot</a:t>
            </a:r>
            <a:r>
              <a:rPr lang="en-CA" dirty="0" smtClean="0"/>
              <a:t> hold numbers with decimals</a:t>
            </a:r>
          </a:p>
        </p:txBody>
      </p:sp>
    </p:spTree>
    <p:extLst>
      <p:ext uri="{BB962C8B-B14F-4D97-AF65-F5344CB8AC3E}">
        <p14:creationId xmlns:p14="http://schemas.microsoft.com/office/powerpoint/2010/main" val="371850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TM03457485[[fn=Mesh]]</Template>
  <TotalTime>1232</TotalTime>
  <Words>1925</Words>
  <Application>Microsoft Office PowerPoint</Application>
  <PresentationFormat>Custom</PresentationFormat>
  <Paragraphs>382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Mesh</vt:lpstr>
      <vt:lpstr>CoderDojo – Week 4</vt:lpstr>
      <vt:lpstr>Review</vt:lpstr>
      <vt:lpstr>Review – Binary Numbers</vt:lpstr>
      <vt:lpstr>Review – Logic Gates / Boolean Operators</vt:lpstr>
      <vt:lpstr>Review Questions</vt:lpstr>
      <vt:lpstr>Review Questions</vt:lpstr>
      <vt:lpstr>Review Questions – Answers</vt:lpstr>
      <vt:lpstr>Variables</vt:lpstr>
      <vt:lpstr>Variables – int</vt:lpstr>
      <vt:lpstr>Variables – float</vt:lpstr>
      <vt:lpstr>Variables – bool</vt:lpstr>
      <vt:lpstr>Variables – string</vt:lpstr>
      <vt:lpstr>Variables – array</vt:lpstr>
      <vt:lpstr>Variables – Declaration</vt:lpstr>
      <vt:lpstr>Variables – Declaration (Continued)</vt:lpstr>
      <vt:lpstr>Variables – Assigning</vt:lpstr>
      <vt:lpstr>Variable Questions</vt:lpstr>
      <vt:lpstr>Variable Questions</vt:lpstr>
      <vt:lpstr>Variable Questions – Answers</vt:lpstr>
      <vt:lpstr>Variable Operations</vt:lpstr>
      <vt:lpstr>Variable Operations</vt:lpstr>
      <vt:lpstr>Variable Operations Questions</vt:lpstr>
      <vt:lpstr>Variable Operations Questions</vt:lpstr>
      <vt:lpstr>More Variable Questions – Answers</vt:lpstr>
      <vt:lpstr>Program Logic</vt:lpstr>
      <vt:lpstr>Conditional Statements – if / else if / else</vt:lpstr>
      <vt:lpstr>Conditional Statements – if / else if / else (Continued)</vt:lpstr>
      <vt:lpstr>Conditional Statements – while Loop</vt:lpstr>
      <vt:lpstr>Conditional Statements – for Loop</vt:lpstr>
      <vt:lpstr>Conditional Statements – for Loop (Continued)</vt:lpstr>
      <vt:lpstr>Program Logic Questions</vt:lpstr>
      <vt:lpstr>Program Logic Questions</vt:lpstr>
      <vt:lpstr>Program Logic Questions</vt:lpstr>
      <vt:lpstr>Program Logic Questions – Answers</vt:lpstr>
      <vt:lpstr>Tips and Shorthand Notation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CoderDojo</dc:title>
  <dc:creator>Aneeq Qayyum</dc:creator>
  <cp:lastModifiedBy>Lidia Kisseljova</cp:lastModifiedBy>
  <cp:revision>794</cp:revision>
  <dcterms:created xsi:type="dcterms:W3CDTF">2015-08-06T03:18:13Z</dcterms:created>
  <dcterms:modified xsi:type="dcterms:W3CDTF">2015-08-08T18:14:51Z</dcterms:modified>
</cp:coreProperties>
</file>